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90" r:id="rId3"/>
    <p:sldId id="300" r:id="rId4"/>
    <p:sldId id="301" r:id="rId5"/>
    <p:sldId id="302" r:id="rId6"/>
    <p:sldId id="257" r:id="rId7"/>
    <p:sldId id="258" r:id="rId8"/>
    <p:sldId id="259" r:id="rId9"/>
    <p:sldId id="260" r:id="rId10"/>
    <p:sldId id="261" r:id="rId11"/>
    <p:sldId id="303" r:id="rId12"/>
    <p:sldId id="308" r:id="rId13"/>
    <p:sldId id="293" r:id="rId14"/>
    <p:sldId id="289" r:id="rId15"/>
    <p:sldId id="291" r:id="rId16"/>
    <p:sldId id="292" r:id="rId17"/>
    <p:sldId id="282" r:id="rId18"/>
    <p:sldId id="283" r:id="rId19"/>
    <p:sldId id="284" r:id="rId20"/>
    <p:sldId id="294" r:id="rId21"/>
    <p:sldId id="295" r:id="rId22"/>
    <p:sldId id="296" r:id="rId23"/>
    <p:sldId id="304" r:id="rId24"/>
    <p:sldId id="305" r:id="rId25"/>
    <p:sldId id="306" r:id="rId26"/>
    <p:sldId id="307" r:id="rId27"/>
    <p:sldId id="274" r:id="rId28"/>
    <p:sldId id="273" r:id="rId29"/>
    <p:sldId id="275" r:id="rId30"/>
    <p:sldId id="286" r:id="rId31"/>
    <p:sldId id="276" r:id="rId32"/>
    <p:sldId id="285" r:id="rId33"/>
    <p:sldId id="287" r:id="rId34"/>
    <p:sldId id="288" r:id="rId35"/>
    <p:sldId id="277" r:id="rId36"/>
    <p:sldId id="278" r:id="rId37"/>
    <p:sldId id="279" r:id="rId38"/>
    <p:sldId id="309" r:id="rId39"/>
    <p:sldId id="310" r:id="rId40"/>
    <p:sldId id="311" r:id="rId41"/>
    <p:sldId id="297" r:id="rId42"/>
    <p:sldId id="298" r:id="rId43"/>
    <p:sldId id="299" r:id="rId44"/>
    <p:sldId id="281" r:id="rId45"/>
    <p:sldId id="280" r:id="rId46"/>
    <p:sldId id="269" r:id="rId47"/>
  </p:sldIdLst>
  <p:sldSz cx="18288000" cy="10287000"/>
  <p:notesSz cx="6858000" cy="9144000"/>
  <p:embeddedFontLst>
    <p:embeddedFont>
      <p:font typeface="Baskerville Old Face" panose="02020602080505020303" pitchFamily="18" charset="0"/>
      <p:regular r:id="rId49"/>
    </p:embeddedFont>
    <p:embeddedFont>
      <p:font typeface="Berlin Sans FB" panose="020E0602020502020306" pitchFamily="34" charset="0"/>
      <p:regular r:id="rId50"/>
      <p:bold r:id="rId51"/>
    </p:embeddedFont>
    <p:embeddedFont>
      <p:font typeface="Calisto MT" panose="02040603050505030304" pitchFamily="18" charset="0"/>
      <p:regular r:id="rId52"/>
      <p:bold r:id="rId53"/>
      <p:italic r:id="rId54"/>
      <p:boldItalic r:id="rId55"/>
    </p:embeddedFont>
    <p:embeddedFont>
      <p:font typeface="Footlight MT Light" panose="0204060206030A020304" pitchFamily="18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69B3-DA4D-498A-92C0-52847BDF28FE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BB72F-6286-4936-A440-F2A290240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97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BB72F-6286-4936-A440-F2A290240D7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29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BB72F-6286-4936-A440-F2A290240D7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05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88090F9-7130-DCD4-7DE2-A876709DD6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5470" y="7591983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Project Guide: Lt Col Umesh </a:t>
            </a:r>
            <a:r>
              <a:rPr lang="en-US" sz="3600" b="1" spc="-217" dirty="0" err="1">
                <a:solidFill>
                  <a:srgbClr val="000000"/>
                </a:solidFill>
                <a:latin typeface="Calisto MT" panose="02040603050505030304" pitchFamily="18" charset="0"/>
              </a:rPr>
              <a:t>Gogte</a:t>
            </a: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 (Retired)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1163824"/>
            <a:ext cx="15849600" cy="43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6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Keshav Memorial College of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43799" y="4674004"/>
            <a:ext cx="9825629" cy="237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Inventory</a:t>
            </a:r>
            <a:endParaRPr lang="en-US" sz="13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Management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EC200D1-F07E-EA71-BBDD-A53EB21AE0D3}"/>
              </a:ext>
            </a:extLst>
          </p:cNvPr>
          <p:cNvSpPr/>
          <p:nvPr/>
        </p:nvSpPr>
        <p:spPr>
          <a:xfrm>
            <a:off x="147000" y="4659900"/>
            <a:ext cx="2520000" cy="21600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EFA95323-1158-880C-A72D-AB729469C75B}"/>
              </a:ext>
            </a:extLst>
          </p:cNvPr>
          <p:cNvSpPr/>
          <p:nvPr/>
        </p:nvSpPr>
        <p:spPr>
          <a:xfrm>
            <a:off x="2204400" y="5726700"/>
            <a:ext cx="2520000" cy="2160000"/>
          </a:xfrm>
          <a:prstGeom prst="hexagon">
            <a:avLst/>
          </a:prstGeom>
          <a:blipFill>
            <a:blip r:embed="rId5"/>
            <a:stretch>
              <a:fillRect l="6396" t="4978" r="4414" b="92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A411B9C-0494-A067-E970-ED59924A5985}"/>
              </a:ext>
            </a:extLst>
          </p:cNvPr>
          <p:cNvSpPr/>
          <p:nvPr/>
        </p:nvSpPr>
        <p:spPr>
          <a:xfrm>
            <a:off x="2209800" y="7962900"/>
            <a:ext cx="2520000" cy="2160000"/>
          </a:xfrm>
          <a:prstGeom prst="hexagon">
            <a:avLst/>
          </a:prstGeom>
          <a:blipFill>
            <a:blip r:embed="rId6"/>
            <a:stretch>
              <a:fillRect l="7170" t="1774" r="3790" b="-338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5271D9E7-BAD0-B20B-21CA-96309F5D6722}"/>
              </a:ext>
            </a:extLst>
          </p:cNvPr>
          <p:cNvSpPr/>
          <p:nvPr/>
        </p:nvSpPr>
        <p:spPr>
          <a:xfrm>
            <a:off x="152400" y="6869700"/>
            <a:ext cx="2520000" cy="2160000"/>
          </a:xfrm>
          <a:prstGeom prst="hexagon">
            <a:avLst/>
          </a:prstGeom>
          <a:blipFill>
            <a:blip r:embed="rId7"/>
            <a:stretch>
              <a:fillRect l="16216" t="4521" r="16216" b="452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2B5AFD2-01AB-0588-C2C9-177E7C33A87E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8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489B7718-7813-CAC2-B55C-35D4B8C230AB}"/>
              </a:ext>
            </a:extLst>
          </p:cNvPr>
          <p:cNvSpPr/>
          <p:nvPr/>
        </p:nvSpPr>
        <p:spPr>
          <a:xfrm>
            <a:off x="2204400" y="3467100"/>
            <a:ext cx="2520000" cy="2160000"/>
          </a:xfrm>
          <a:prstGeom prst="hexagon">
            <a:avLst/>
          </a:prstGeom>
          <a:blipFill dpi="0" rotWithShape="1">
            <a:blip r:embed="rId9"/>
            <a:srcRect/>
            <a:stretch>
              <a:fillRect l="10000" t="1000" r="1000" b="-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>
            <a:extLst>
              <a:ext uri="{FF2B5EF4-FFF2-40B4-BE49-F238E27FC236}">
                <a16:creationId xmlns:a16="http://schemas.microsoft.com/office/drawing/2014/main" id="{B41CE338-11FB-0C37-39A0-1C1021A3B2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1511C6-759F-A82F-74E3-F6B394AE5BD4}"/>
              </a:ext>
            </a:extLst>
          </p:cNvPr>
          <p:cNvSpPr/>
          <p:nvPr/>
        </p:nvSpPr>
        <p:spPr>
          <a:xfrm>
            <a:off x="246000" y="5166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11212E-48A4-BE30-0F25-C12FD0E25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789"/>
            <a:ext cx="16078200" cy="3156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CD033B-70AD-8295-2D29-96B6F334565A}"/>
              </a:ext>
            </a:extLst>
          </p:cNvPr>
          <p:cNvSpPr txBox="1"/>
          <p:nvPr/>
        </p:nvSpPr>
        <p:spPr>
          <a:xfrm>
            <a:off x="12801600" y="5657314"/>
            <a:ext cx="4953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.</a:t>
            </a:r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about-kmce {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    color: #cc0000;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}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.text-base {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margin-bottom:1rem;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}</a:t>
            </a:r>
          </a:p>
          <a:p>
            <a:endParaRPr lang="en-US" sz="1600" b="1" u="sng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IN" sz="1600" b="1" u="sng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8C378-DB06-23F9-E825-A1579C2AF243}"/>
              </a:ext>
            </a:extLst>
          </p:cNvPr>
          <p:cNvSpPr txBox="1"/>
          <p:nvPr/>
        </p:nvSpPr>
        <p:spPr>
          <a:xfrm>
            <a:off x="223877" y="5600700"/>
            <a:ext cx="115699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&lt;div class="container mx-auto p-5"&gt;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&lt;div class="container mx-auto p-5"&gt;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    &lt;h2 class="text-3xl font-semibold main-heading mb-4 about-</a:t>
            </a:r>
            <a:r>
              <a:rPr lang="en-US" sz="3200" dirty="0" err="1">
                <a:latin typeface="Baskerville Old Face" panose="02020602080505020303" pitchFamily="18" charset="0"/>
                <a:cs typeface="Calibri Light" panose="020F0302020204030204" pitchFamily="34" charset="0"/>
              </a:rPr>
              <a:t>kmce</a:t>
            </a:r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"&gt;About KMCE&lt;/h2&gt;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    &lt;p class="text-base text-gray-700“&gt;KESHAV-----------&lt;/p&gt;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	   &lt;p class="text-base text-gray-700 mb-4"&gt;KMCE has------------&lt;/p&gt;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	   &lt;p class="text-base text-gray-700 mb-4"&gt;KMCE is co----------&lt;/p&gt;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&lt;/div&gt;</a:t>
            </a:r>
          </a:p>
          <a:p>
            <a:endParaRPr lang="en-US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US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IN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E6A3B-21DE-7A27-867C-D71806E6539B}"/>
              </a:ext>
            </a:extLst>
          </p:cNvPr>
          <p:cNvSpPr txBox="1"/>
          <p:nvPr/>
        </p:nvSpPr>
        <p:spPr>
          <a:xfrm>
            <a:off x="419100" y="4330125"/>
            <a:ext cx="4076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HTML FOR BODY: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E77D1-6012-585C-0FB2-89089C830020}"/>
              </a:ext>
            </a:extLst>
          </p:cNvPr>
          <p:cNvSpPr txBox="1"/>
          <p:nvPr/>
        </p:nvSpPr>
        <p:spPr>
          <a:xfrm>
            <a:off x="12772103" y="4482525"/>
            <a:ext cx="342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CSS FOR BODY: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83E13E-A0BB-E9B2-FC71-3C5F5D701698}"/>
              </a:ext>
            </a:extLst>
          </p:cNvPr>
          <p:cNvSpPr txBox="1"/>
          <p:nvPr/>
        </p:nvSpPr>
        <p:spPr>
          <a:xfrm>
            <a:off x="16078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F20F2D6-B394-2680-DFB7-29C29FB2C550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3867F-A9D7-2D07-0F71-40345234C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3887"/>
            <a:ext cx="11558685" cy="46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A1285-D447-2501-83C4-EC5E85B8E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"/>
          <a:stretch/>
        </p:blipFill>
        <p:spPr>
          <a:xfrm>
            <a:off x="6705600" y="6210300"/>
            <a:ext cx="11582400" cy="466437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CC28B7B-8BB1-6349-D498-BFB2257E8B47}"/>
              </a:ext>
            </a:extLst>
          </p:cNvPr>
          <p:cNvSpPr/>
          <p:nvPr/>
        </p:nvSpPr>
        <p:spPr>
          <a:xfrm>
            <a:off x="246000" y="5166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33E9-FA48-0441-037B-F01E9E7034B1}"/>
              </a:ext>
            </a:extLst>
          </p:cNvPr>
          <p:cNvSpPr txBox="1"/>
          <p:nvPr/>
        </p:nvSpPr>
        <p:spPr>
          <a:xfrm>
            <a:off x="2667000" y="1059084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About Us: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72BF-101A-50DF-48E5-B93AEF55B435}"/>
              </a:ext>
            </a:extLst>
          </p:cNvPr>
          <p:cNvSpPr txBox="1"/>
          <p:nvPr/>
        </p:nvSpPr>
        <p:spPr>
          <a:xfrm>
            <a:off x="444078" y="2857500"/>
            <a:ext cx="6261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About us page is represented as about.html.</a:t>
            </a: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When we click on about us, it is navigated from home page to about us page.</a:t>
            </a:r>
          </a:p>
          <a:p>
            <a:pPr marL="0" indent="0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About us page consists of courses offered by the college, a navbar and a side navbar.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FBE66-B8C3-55B5-D213-68E63C463902}"/>
              </a:ext>
            </a:extLst>
          </p:cNvPr>
          <p:cNvSpPr txBox="1"/>
          <p:nvPr/>
        </p:nvSpPr>
        <p:spPr>
          <a:xfrm>
            <a:off x="444078" y="8039100"/>
            <a:ext cx="15329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The page includes a fixed header with the college logo and information, followed by a navigation bar for easy access to various sections</a:t>
            </a:r>
          </a:p>
          <a:p>
            <a:endParaRPr lang="en-IN" sz="32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2D262-8165-6D9D-4E97-7D2FB72DE3E9}"/>
              </a:ext>
            </a:extLst>
          </p:cNvPr>
          <p:cNvSpPr txBox="1"/>
          <p:nvPr/>
        </p:nvSpPr>
        <p:spPr>
          <a:xfrm>
            <a:off x="165354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</p:spTree>
    <p:extLst>
      <p:ext uri="{BB962C8B-B14F-4D97-AF65-F5344CB8AC3E}">
        <p14:creationId xmlns:p14="http://schemas.microsoft.com/office/powerpoint/2010/main" val="37659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7DF711-0CB4-D6D4-82AB-E7A875DB8075}"/>
              </a:ext>
            </a:extLst>
          </p:cNvPr>
          <p:cNvSpPr/>
          <p:nvPr/>
        </p:nvSpPr>
        <p:spPr>
          <a:xfrm>
            <a:off x="0" y="-233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4C74F-95D6-1F06-4FB8-3AB37D82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71" y="962799"/>
            <a:ext cx="10694429" cy="234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14911-E8C1-D9DC-737A-CD6FA221D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483" y="4305300"/>
            <a:ext cx="10640517" cy="2259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7E87B-56D2-C88B-8F7B-79B2CD9F7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69" y="7658100"/>
            <a:ext cx="10718731" cy="2355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060BA6-2D89-1504-EC09-934977AAFBF6}"/>
              </a:ext>
            </a:extLst>
          </p:cNvPr>
          <p:cNvSpPr txBox="1"/>
          <p:nvPr/>
        </p:nvSpPr>
        <p:spPr>
          <a:xfrm>
            <a:off x="7620000" y="381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400" dirty="0" err="1">
                <a:latin typeface="Baskerville Old Face" panose="02020602080505020303" pitchFamily="18" charset="0"/>
              </a:rPr>
              <a:t>href</a:t>
            </a:r>
            <a:r>
              <a:rPr lang="en-US" sz="2400" dirty="0">
                <a:latin typeface="Baskerville Old Face" panose="02020602080505020303" pitchFamily="18" charset="0"/>
              </a:rPr>
              <a:t>="#director": When this link is clicked, the browser navigates to the element with the id="director".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D334F-C710-3F3B-09A0-20812E367950}"/>
              </a:ext>
            </a:extLst>
          </p:cNvPr>
          <p:cNvSpPr txBox="1"/>
          <p:nvPr/>
        </p:nvSpPr>
        <p:spPr>
          <a:xfrm>
            <a:off x="7620000" y="33909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400" dirty="0" err="1">
                <a:latin typeface="Baskerville Old Face" panose="02020602080505020303" pitchFamily="18" charset="0"/>
              </a:rPr>
              <a:t>href</a:t>
            </a:r>
            <a:r>
              <a:rPr lang="en-US" sz="2400" dirty="0">
                <a:latin typeface="Baskerville Old Face" panose="02020602080505020303" pitchFamily="18" charset="0"/>
              </a:rPr>
              <a:t>="#principal": When this link is clicked, the browser navigates to the element with the id="principal".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593FD-96C3-03A9-1161-700D5362BAAA}"/>
              </a:ext>
            </a:extLst>
          </p:cNvPr>
          <p:cNvSpPr txBox="1"/>
          <p:nvPr/>
        </p:nvSpPr>
        <p:spPr>
          <a:xfrm>
            <a:off x="7696200" y="67437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400" dirty="0" err="1">
                <a:latin typeface="Baskerville Old Face" panose="02020602080505020303" pitchFamily="18" charset="0"/>
              </a:rPr>
              <a:t>href</a:t>
            </a:r>
            <a:r>
              <a:rPr lang="en-US" sz="2400" dirty="0">
                <a:latin typeface="Baskerville Old Face" panose="02020602080505020303" pitchFamily="18" charset="0"/>
              </a:rPr>
              <a:t>="#founder": When this link is clicked, the browser navigates to the element with the id="founder".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9AC61-CBDD-CCD3-3DDE-27A427DA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9400" cy="10287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AD05F3-74D4-A8FE-98F7-BF834FA0D458}"/>
              </a:ext>
            </a:extLst>
          </p:cNvPr>
          <p:cNvSpPr txBox="1">
            <a:spLocks/>
          </p:cNvSpPr>
          <p:nvPr/>
        </p:nvSpPr>
        <p:spPr>
          <a:xfrm>
            <a:off x="3072241" y="2651144"/>
            <a:ext cx="4082845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.vertical-nav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background-</a:t>
            </a:r>
            <a:r>
              <a:rPr lang="en-IN" dirty="0" err="1">
                <a:latin typeface="Baskerville Old Face" panose="02020602080505020303" pitchFamily="18" charset="0"/>
              </a:rPr>
              <a:t>color</a:t>
            </a:r>
            <a:r>
              <a:rPr lang="en-IN" dirty="0">
                <a:latin typeface="Baskerville Old Face" panose="02020602080505020303" pitchFamily="18" charset="0"/>
              </a:rPr>
              <a:t>: #333;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width: 200px;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height: 100vh;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position: fixed;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top: 100px;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left: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overflow-x: hidden;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    padding-top: 20px;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Baskerville Old Face" panose="02020602080505020303" pitchFamily="18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58E08-F5E6-CDDC-9C6E-736A3E735355}"/>
              </a:ext>
            </a:extLst>
          </p:cNvPr>
          <p:cNvSpPr txBox="1"/>
          <p:nvPr/>
        </p:nvSpPr>
        <p:spPr>
          <a:xfrm>
            <a:off x="3096822" y="1333500"/>
            <a:ext cx="269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CSS Code</a:t>
            </a: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: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237FC75-8FF8-1CE0-6416-0828DB37D764}"/>
              </a:ext>
            </a:extLst>
          </p:cNvPr>
          <p:cNvSpPr txBox="1">
            <a:spLocks/>
          </p:cNvSpPr>
          <p:nvPr/>
        </p:nvSpPr>
        <p:spPr>
          <a:xfrm>
            <a:off x="1143000" y="266700"/>
            <a:ext cx="6993194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Side Navbar: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7A76B-E59B-B600-16DD-C6F51C0A88C6}"/>
              </a:ext>
            </a:extLst>
          </p:cNvPr>
          <p:cNvSpPr txBox="1"/>
          <p:nvPr/>
        </p:nvSpPr>
        <p:spPr>
          <a:xfrm>
            <a:off x="16535400" y="98679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</p:spTree>
    <p:extLst>
      <p:ext uri="{BB962C8B-B14F-4D97-AF65-F5344CB8AC3E}">
        <p14:creationId xmlns:p14="http://schemas.microsoft.com/office/powerpoint/2010/main" val="398357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8027A50-5E8C-46EB-8CD0-D34B701C60C2}"/>
              </a:ext>
            </a:extLst>
          </p:cNvPr>
          <p:cNvSpPr/>
          <p:nvPr/>
        </p:nvSpPr>
        <p:spPr>
          <a:xfrm>
            <a:off x="0" y="-233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16B728B0-4E6D-DCA9-19FC-F18A18D75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41" r="-2714"/>
          <a:stretch/>
        </p:blipFill>
        <p:spPr>
          <a:xfrm>
            <a:off x="-1" y="0"/>
            <a:ext cx="18784425" cy="1409700"/>
          </a:xfrm>
          <a:prstGeom prst="rect">
            <a:avLst/>
          </a:prstGeom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7862BCEC-4857-EF1D-1E3F-05E93726DE63}"/>
              </a:ext>
            </a:extLst>
          </p:cNvPr>
          <p:cNvSpPr txBox="1">
            <a:spLocks/>
          </p:cNvSpPr>
          <p:nvPr/>
        </p:nvSpPr>
        <p:spPr>
          <a:xfrm>
            <a:off x="-59270" y="1639557"/>
            <a:ext cx="4773085" cy="7392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 dirty="0">
                <a:latin typeface="Baskerville Old Face" panose="02020602080505020303" pitchFamily="18" charset="0"/>
              </a:rPr>
              <a:t>CSS FOR HEADER:</a:t>
            </a:r>
            <a:endParaRPr lang="en-IN" sz="3500" u="sng" dirty="0">
              <a:latin typeface="Baskerville Old Face" panose="02020602080505020303" pitchFamily="18" charset="0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8F3FD1A-1771-8A0C-BD6B-EC356116A84D}"/>
              </a:ext>
            </a:extLst>
          </p:cNvPr>
          <p:cNvSpPr txBox="1">
            <a:spLocks/>
          </p:cNvSpPr>
          <p:nvPr/>
        </p:nvSpPr>
        <p:spPr>
          <a:xfrm>
            <a:off x="371646" y="2685187"/>
            <a:ext cx="5852174" cy="39021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.</a:t>
            </a: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header-container {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display: flex;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justify-content: space-between;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align-items: </a:t>
            </a:r>
            <a:r>
              <a:rPr lang="en-IN" sz="2400" dirty="0" err="1">
                <a:latin typeface="Baskerville Old Face" panose="02020602080505020303" pitchFamily="18" charset="0"/>
                <a:cs typeface="Calibri" panose="020F0502020204030204" pitchFamily="34" charset="0"/>
              </a:rPr>
              <a:t>center</a:t>
            </a: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padding: 20px;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background-</a:t>
            </a:r>
            <a:r>
              <a:rPr lang="en-IN" sz="2400" dirty="0" err="1">
                <a:latin typeface="Baskerville Old Face" panose="02020602080505020303" pitchFamily="18" charset="0"/>
                <a:cs typeface="Calibri" panose="020F0502020204030204" pitchFamily="34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: #f8f8f8;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border-bottom: 2px solid #cc0000;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C0A11-ED03-912B-4BDA-820605F44D3A}"/>
              </a:ext>
            </a:extLst>
          </p:cNvPr>
          <p:cNvSpPr txBox="1"/>
          <p:nvPr/>
        </p:nvSpPr>
        <p:spPr>
          <a:xfrm>
            <a:off x="16535400" y="91059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5DE28-EDAD-2D2C-71C4-D06DA05C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" y="9563100"/>
            <a:ext cx="18281026" cy="7335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EFDC70-9E80-F4D2-AF96-22E51FBF745F}"/>
              </a:ext>
            </a:extLst>
          </p:cNvPr>
          <p:cNvSpPr txBox="1">
            <a:spLocks/>
          </p:cNvSpPr>
          <p:nvPr/>
        </p:nvSpPr>
        <p:spPr>
          <a:xfrm>
            <a:off x="10820400" y="2400300"/>
            <a:ext cx="5257800" cy="7086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.footer {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display: flex;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justify-content: space-between;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align-items: flex-start;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padding: 20px 30px;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 #ffffff;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background-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 #870E03;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font-family: 'Poppins', sans-serif;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flex-wrap: wrap;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z-index: 1000;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.</a:t>
            </a:r>
            <a:r>
              <a:rPr lang="en-IN" sz="2400" dirty="0" err="1">
                <a:latin typeface="Baskerville Old Face" panose="02020602080505020303" pitchFamily="18" charset="0"/>
              </a:rPr>
              <a:t>footer__section</a:t>
            </a:r>
            <a:r>
              <a:rPr lang="en-IN" sz="2400" dirty="0">
                <a:latin typeface="Baskerville Old Face" panose="02020602080505020303" pitchFamily="18" charset="0"/>
              </a:rPr>
              <a:t> {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flex: 1;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margin-bottom: 20px;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}</a:t>
            </a: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3209C266-2D68-ABDE-B194-B094A5E210C8}"/>
              </a:ext>
            </a:extLst>
          </p:cNvPr>
          <p:cNvSpPr txBox="1">
            <a:spLocks/>
          </p:cNvSpPr>
          <p:nvPr/>
        </p:nvSpPr>
        <p:spPr>
          <a:xfrm>
            <a:off x="9829800" y="1632790"/>
            <a:ext cx="4773085" cy="7392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 dirty="0">
                <a:latin typeface="Baskerville Old Face" panose="02020602080505020303" pitchFamily="18" charset="0"/>
              </a:rPr>
              <a:t>CSS FOR FOOTER:</a:t>
            </a:r>
            <a:endParaRPr lang="en-IN" sz="3500" u="sng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2D743-79B6-0FF9-73E3-05A24D2F1D16}"/>
              </a:ext>
            </a:extLst>
          </p:cNvPr>
          <p:cNvSpPr txBox="1"/>
          <p:nvPr/>
        </p:nvSpPr>
        <p:spPr>
          <a:xfrm>
            <a:off x="285137" y="6886374"/>
            <a:ext cx="88514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Baskerville Old Face" panose="02020602080505020303" pitchFamily="18" charset="0"/>
              </a:rPr>
              <a:t>In the footer we have the contact details, email id, landline and the address of the college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latin typeface="Baskerville Old Face" panose="020206020805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Baskerville Old Face" panose="02020602080505020303" pitchFamily="18" charset="0"/>
              </a:rPr>
              <a:t>This header and footer is common for a webpages!</a:t>
            </a:r>
          </a:p>
        </p:txBody>
      </p:sp>
    </p:spTree>
    <p:extLst>
      <p:ext uri="{BB962C8B-B14F-4D97-AF65-F5344CB8AC3E}">
        <p14:creationId xmlns:p14="http://schemas.microsoft.com/office/powerpoint/2010/main" val="289587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6291E08E-D400-4072-8063-5CF24F8628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03CBA7E-BFB3-3A06-AB1A-94159220A10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33601" y="112812"/>
            <a:ext cx="7000569" cy="1271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#!C:\Users\user\AppData\Local\Programs\Python\Python37\python.exe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en-US" alt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hash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bang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line specifies Python interpreter path.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os</a:t>
            </a:r>
            <a:endParaRPr kumimoji="0" lang="en-US" altLang="en-US" sz="2000" b="1" u="none" strike="noStrike" cap="none" normalizeH="0" baseline="0" dirty="0">
              <a:ln>
                <a:noFill/>
              </a:ln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 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Imports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os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and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cgitb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modules.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cgitb</a:t>
            </a:r>
            <a:endParaRPr lang="en-US" altLang="en-US" sz="2000" b="1" dirty="0"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cgitb.enable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Enables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cgitb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for user-friendly error messages.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print("Content-type: text/html\n\n"):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HTML header and centered "LOGIN PAGE" heading.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print("&lt;html&gt;&lt;body style='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text-align:center</a:t>
            </a:r>
            <a:r>
              <a:rPr kumimoji="0" lang="en-US" altLang="en-US" sz="2000" b="1" u="sng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;’&gt;”)</a:t>
            </a:r>
            <a:endParaRPr lang="en-US" altLang="en-US" sz="2000" b="1" u="sng" dirty="0"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print("&lt;h1 style='color: #800000;'&gt;LOGIN PAGE&lt;/h1form =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cgi.FieldStorage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():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Creates form object to parse CGI form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>
                <a:latin typeface="Baskerville Old Face" panose="02020602080505020303" pitchFamily="18" charset="0"/>
              </a:rPr>
              <a:t>.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db_name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= "venkat21.db":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Defines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variable for SQLite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if </a:t>
            </a:r>
            <a:r>
              <a:rPr lang="en-IN" sz="2000" dirty="0" err="1">
                <a:latin typeface="Baskerville Old Face" panose="02020602080505020303" pitchFamily="18" charset="0"/>
              </a:rPr>
              <a:t>os.environ</a:t>
            </a:r>
            <a:r>
              <a:rPr lang="en-IN" sz="2000" dirty="0">
                <a:latin typeface="Baskerville Old Face" panose="02020602080505020303" pitchFamily="18" charset="0"/>
              </a:rPr>
              <a:t>['REQUEST_METHOD'].upper() == 'POST’: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request method is POST.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if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("username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username and password are submitted via form: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name =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("username”)</a:t>
            </a:r>
            <a:endParaRPr lang="en-IN" sz="2000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latin typeface="Baskerville Old Face" panose="02020602080505020303" pitchFamily="18" charset="0"/>
              </a:rPr>
              <a:t>if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("password"):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Retrieves username and password values.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 err="1">
                <a:latin typeface="Baskerville Old Face" panose="02020602080505020303" pitchFamily="18" charset="0"/>
              </a:rPr>
              <a:t>pwd</a:t>
            </a:r>
            <a:r>
              <a:rPr lang="en-IN" sz="2000" dirty="0">
                <a:latin typeface="Baskerville Old Face" panose="02020602080505020303" pitchFamily="18" charset="0"/>
              </a:rPr>
              <a:t> =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("password")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def </a:t>
            </a:r>
            <a:r>
              <a:rPr lang="en-IN" sz="2000" dirty="0" err="1">
                <a:latin typeface="Baskerville Old Face" panose="02020602080505020303" pitchFamily="18" charset="0"/>
              </a:rPr>
              <a:t>connect_to_db</a:t>
            </a:r>
            <a:r>
              <a:rPr lang="en-IN" sz="2000" dirty="0">
                <a:latin typeface="Baskerville Old Face" panose="02020602080505020303" pitchFamily="18" charset="0"/>
              </a:rPr>
              <a:t>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Defines a function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connect_to_db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(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) to connect to SQLite database.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try: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defining a try block used for exceptional handlings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con = sqlite3.connect(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the connection is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successful,it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returns the connection object(con)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return con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except sqlite3.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an error occurs during the connection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attempt,it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Error as error: catches the ‘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sqlite.Error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’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exception,prints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an error </a:t>
            </a:r>
            <a:r>
              <a:rPr lang="en-IN" sz="2000" dirty="0">
                <a:latin typeface="Baskerville Old Face" panose="02020602080505020303" pitchFamily="18" charset="0"/>
              </a:rPr>
              <a:t>	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print("&lt;p&gt;Error while connecting to SQLite: " + str(error) + "&lt;/p&gt;")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return None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returns None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04A19EA-7A8D-73C0-7322-FA38F1D79EF7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59335-AE62-9856-A042-4729EFACA6BC}"/>
              </a:ext>
            </a:extLst>
          </p:cNvPr>
          <p:cNvSpPr txBox="1">
            <a:spLocks/>
          </p:cNvSpPr>
          <p:nvPr/>
        </p:nvSpPr>
        <p:spPr>
          <a:xfrm>
            <a:off x="10576782" y="75368"/>
            <a:ext cx="3200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Login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B5B11-DB9D-BDA3-1221-FBD117401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01" y="1181100"/>
            <a:ext cx="8962641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B2E84-49FD-FABE-6F4E-FE38A6142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144235"/>
            <a:ext cx="7776551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F69BF-EDD5-BE54-A62B-FDD3400A5650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17769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CA36B8A-6C0E-B594-90D8-06BFF84095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5F53C-19C3-9C07-CB26-1902A886083B}"/>
              </a:ext>
            </a:extLst>
          </p:cNvPr>
          <p:cNvSpPr txBox="1"/>
          <p:nvPr/>
        </p:nvSpPr>
        <p:spPr>
          <a:xfrm>
            <a:off x="0" y="1638300"/>
            <a:ext cx="12192000" cy="861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if con: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 if the database connection is successful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try: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Start a try block to handle potential exceptions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cur = </a:t>
            </a:r>
            <a:r>
              <a:rPr lang="en-IN" dirty="0" err="1">
                <a:latin typeface="Baskerville Old Face" panose="02020602080505020303" pitchFamily="18" charset="0"/>
              </a:rPr>
              <a:t>con.cursor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 a cursor object for executing SQL queries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sql_select</a:t>
            </a:r>
            <a:r>
              <a:rPr lang="en-IN" dirty="0">
                <a:latin typeface="Baskerville Old Face" panose="02020602080505020303" pitchFamily="18" charset="0"/>
              </a:rPr>
              <a:t> = "SELECT designation FROM signup WHERE username = ? AND password = ?“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	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SQL query to select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cur.execute</a:t>
            </a:r>
            <a:r>
              <a:rPr lang="en-IN" dirty="0">
                <a:latin typeface="Baskerville Old Face" panose="02020602080505020303" pitchFamily="18" charset="0"/>
              </a:rPr>
              <a:t>(</a:t>
            </a:r>
            <a:r>
              <a:rPr lang="en-IN" dirty="0" err="1">
                <a:latin typeface="Baskerville Old Face" panose="02020602080505020303" pitchFamily="18" charset="0"/>
              </a:rPr>
              <a:t>sql_select</a:t>
            </a:r>
            <a:r>
              <a:rPr lang="en-IN" dirty="0">
                <a:latin typeface="Baskerville Old Face" panose="02020602080505020303" pitchFamily="18" charset="0"/>
              </a:rPr>
              <a:t>, (name, </a:t>
            </a:r>
            <a:r>
              <a:rPr lang="en-IN" dirty="0" err="1">
                <a:latin typeface="Baskerville Old Face" panose="02020602080505020303" pitchFamily="18" charset="0"/>
              </a:rPr>
              <a:t>pwd</a:t>
            </a:r>
            <a:r>
              <a:rPr lang="en-IN" dirty="0">
                <a:latin typeface="Baskerville Old Face" panose="02020602080505020303" pitchFamily="18" charset="0"/>
              </a:rPr>
              <a:t>)) 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	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Execute the SQL query with username and password Arguments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rec = </a:t>
            </a:r>
            <a:r>
              <a:rPr lang="en-IN" dirty="0" err="1">
                <a:latin typeface="Baskerville Old Face" panose="02020602080505020303" pitchFamily="18" charset="0"/>
              </a:rPr>
              <a:t>cur.fetchone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Fetch the first row of the result set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if rec: 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 if any record is fetched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designation = rec[0]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Extract the designation from the fetched record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if designation == 'hod': 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Redirect based on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content="0;url=hod.html"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'admin':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content="0;url=inventory.html"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'storekeeper':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content="0;url=store.html" /&gt;')    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'director':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content="0;url=director.html"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'inventory':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content="0;url=indeventoryman.html"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else:  # Handle unrecognized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print("&lt;script&gt;alert('Designation not recognized.'); </a:t>
            </a:r>
            <a:r>
              <a:rPr lang="en-IN" dirty="0" err="1">
                <a:latin typeface="Baskerville Old Face" panose="02020602080505020303" pitchFamily="18" charset="0"/>
              </a:rPr>
              <a:t>window.location.href</a:t>
            </a:r>
            <a:r>
              <a:rPr lang="en-IN" dirty="0">
                <a:latin typeface="Baskerville Old Face" panose="02020602080505020303" pitchFamily="18" charset="0"/>
              </a:rPr>
              <a:t> = 'login_form.html';&lt;/script&gt;")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else: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Handle login failure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print("&lt;script&gt;alert('Login failed. Please try again.'); </a:t>
            </a:r>
            <a:r>
              <a:rPr lang="en-IN" dirty="0" err="1">
                <a:latin typeface="Baskerville Old Face" panose="02020602080505020303" pitchFamily="18" charset="0"/>
              </a:rPr>
              <a:t>window.location.href</a:t>
            </a:r>
            <a:r>
              <a:rPr lang="en-IN" dirty="0">
                <a:latin typeface="Baskerville Old Face" panose="02020602080505020303" pitchFamily="18" charset="0"/>
              </a:rPr>
              <a:t> = 'login_form.html';&lt;/script&gt;")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except sqlite3.Error as error: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Catch SQLite errors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print("&lt;p&gt;Error while executing SQL query: " + str(error) + "&lt;/p&gt;")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finally:  #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Ensure cleanup even if an exception occurs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con.close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Close the database connection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else:  </a:t>
            </a:r>
            <a:r>
              <a:rPr lang="en-IN" sz="16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# Handle database connection failure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   print("&lt;p&gt;Failed to connect to the database&lt;/p&gt;")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print("&lt;/body&gt;&lt;/html&gt;")  # Close the HTML document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9D31F-8B59-8922-D0ED-49CD887F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50" y="2933700"/>
            <a:ext cx="968175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90419-446B-C3BD-BD28-4DCA3B979575}"/>
              </a:ext>
            </a:extLst>
          </p:cNvPr>
          <p:cNvSpPr txBox="1"/>
          <p:nvPr/>
        </p:nvSpPr>
        <p:spPr>
          <a:xfrm>
            <a:off x="6930150" y="196645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Inventory Page: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9A251EB-D2A7-57FE-1AC8-D2413504851D}"/>
              </a:ext>
            </a:extLst>
          </p:cNvPr>
          <p:cNvSpPr/>
          <p:nvPr/>
        </p:nvSpPr>
        <p:spPr>
          <a:xfrm>
            <a:off x="228600" y="114300"/>
            <a:ext cx="1524000" cy="1416844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374A8-B627-F30E-4A60-C44C0547889A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280725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8C6D921D-B71D-5FC6-A3E1-E150B0C61B30}"/>
              </a:ext>
            </a:extLst>
          </p:cNvPr>
          <p:cNvSpPr/>
          <p:nvPr/>
        </p:nvSpPr>
        <p:spPr>
          <a:xfrm>
            <a:off x="0" y="28268"/>
            <a:ext cx="18288000" cy="1029683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D4990-23B6-F804-1AA0-7533B427FC86}"/>
              </a:ext>
            </a:extLst>
          </p:cNvPr>
          <p:cNvSpPr txBox="1"/>
          <p:nvPr/>
        </p:nvSpPr>
        <p:spPr>
          <a:xfrm>
            <a:off x="0" y="2227600"/>
            <a:ext cx="946846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>
                <a:latin typeface="Baskerville Old Face" panose="02020602080505020303" pitchFamily="18" charset="0"/>
              </a:rPr>
              <a:t>cgitb.enable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Enables detailed error messages for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scripts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form = </a:t>
            </a:r>
            <a:r>
              <a:rPr lang="en-IN" sz="2000" dirty="0" err="1">
                <a:latin typeface="Baskerville Old Face" panose="02020602080505020303" pitchFamily="18" charset="0"/>
              </a:rPr>
              <a:t>cgi.FieldStorage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parses the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form data sent and stores it in the ‘form’ object</a:t>
            </a:r>
          </a:p>
          <a:p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 = “</a:t>
            </a:r>
            <a:r>
              <a:rPr lang="en-IN" sz="2000" dirty="0" err="1">
                <a:latin typeface="Baskerville Old Face" panose="02020602080505020303" pitchFamily="18" charset="0"/>
              </a:rPr>
              <a:t>project.db</a:t>
            </a:r>
            <a:r>
              <a:rPr lang="en-IN" sz="2000" dirty="0">
                <a:latin typeface="Baskerville Old Face" panose="02020602080505020303" pitchFamily="18" charset="0"/>
              </a:rPr>
              <a:t>“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Specifies the name of the SQLite database file to connect 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conn = sqlite3.connect(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Establishes a connection to the SQLite database specified by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cursor = </a:t>
            </a:r>
            <a:r>
              <a:rPr lang="en-IN" sz="2000" dirty="0" err="1">
                <a:latin typeface="Baskerville Old Face" panose="02020602080505020303" pitchFamily="18" charset="0"/>
              </a:rPr>
              <a:t>conn.cursor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Creates a cursor object associated with the database connection, which is used to execute SQL queries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if "action" in form and form["action"].value == "Display":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form contains a field named "action" and its value is "Display".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</a:t>
            </a:r>
            <a:r>
              <a:rPr lang="en-IN" sz="20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dirty="0">
                <a:latin typeface="Baskerville Old Face" panose="02020602080505020303" pitchFamily="18" charset="0"/>
              </a:rPr>
              <a:t>("SELECT * FROM department")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Executes an SQL query to select all records from the "department" table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employees = </a:t>
            </a:r>
            <a:r>
              <a:rPr lang="en-IN" sz="20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000" dirty="0">
                <a:latin typeface="Baskerville Old Face" panose="02020602080505020303" pitchFamily="18" charset="0"/>
              </a:rPr>
              <a:t>()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Fetches all rows returned by the SQL query and stores them in the employees object.</a:t>
            </a:r>
            <a:r>
              <a:rPr lang="en-US" sz="2000" dirty="0">
                <a:latin typeface="Baskerville Old Face" panose="02020602080505020303" pitchFamily="18" charset="0"/>
              </a:rPr>
              <a:t>.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if "employees" in locals():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variable employees is defined in the local namespace.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for employee in employees: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Iterates over each employee in the employees list.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print("&lt;tr&gt;")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the start of a table row (&lt;tr&gt; tag).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for field in employee: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Iterates over each field (column) in the current employee's data.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    print("&lt;td style='word-wrap: break-word; border: 1px solid #800000;'&gt;{}&lt;/td&gt;".format(field))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Add border to each cell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        print("&lt;/tr&gt;")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the end of the table row (&lt;/tr&gt; tag).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else: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    print("&lt;tr&gt;&lt;td </a:t>
            </a:r>
            <a:r>
              <a:rPr lang="en-IN" sz="2000" dirty="0" err="1">
                <a:latin typeface="Baskerville Old Face" panose="02020602080505020303" pitchFamily="18" charset="0"/>
              </a:rPr>
              <a:t>colspan</a:t>
            </a:r>
            <a:r>
              <a:rPr lang="en-IN" sz="2000" dirty="0">
                <a:latin typeface="Baskerville Old Face" panose="02020602080505020303" pitchFamily="18" charset="0"/>
              </a:rPr>
              <a:t>='14'&gt;No department details found.&lt;/td&gt;&lt;/tr&gt;")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print("&lt;/table&gt;")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a table row with a single cell spanning 14 columns, indicating no department details found.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print("&lt;/div&gt;")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Closes the HTML table,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divs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and their containers.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print("&lt;/div&gt;")</a:t>
            </a:r>
          </a:p>
          <a:p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4AB26DA-17AE-F65C-2136-BD0DA1553EBF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240C7-1CF7-47A3-67E8-43099FAAA7F4}"/>
              </a:ext>
            </a:extLst>
          </p:cNvPr>
          <p:cNvSpPr txBox="1"/>
          <p:nvPr/>
        </p:nvSpPr>
        <p:spPr>
          <a:xfrm>
            <a:off x="2514600" y="885384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Display Department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A397D-62F7-E43F-6165-7EDC5958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800100"/>
            <a:ext cx="8915359" cy="404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AE599-3224-7AAC-F570-DFEAB0DA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771" y="5421723"/>
            <a:ext cx="3748829" cy="414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28C6C-9F2E-B968-F785-AAF3A4C0848A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289810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C16C7AF-A729-491F-0576-0A0DE841A2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04A06-AA2C-45E5-3736-5C7E7CDA8AA8}"/>
              </a:ext>
            </a:extLst>
          </p:cNvPr>
          <p:cNvSpPr txBox="1"/>
          <p:nvPr/>
        </p:nvSpPr>
        <p:spPr>
          <a:xfrm>
            <a:off x="7762568" y="114300"/>
            <a:ext cx="3057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Login as 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CF925-921C-1000-11B9-D099F990D121}"/>
              </a:ext>
            </a:extLst>
          </p:cNvPr>
          <p:cNvSpPr txBox="1"/>
          <p:nvPr/>
        </p:nvSpPr>
        <p:spPr>
          <a:xfrm>
            <a:off x="304800" y="6093916"/>
            <a:ext cx="9753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print(f"&lt;option value='{item[0]}'&gt;{item[0]}-{item[1]}&lt;/option&gt;")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print("""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&lt;/select&gt;&lt;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&lt;label for="quantity"&gt;Quantity:&lt;/label&gt;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&lt;input type="text" id="quantity" name="quantity" required&gt;&lt;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&lt;button type="submit"&gt;Submit&lt;/button&gt;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&lt;/form&gt;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class="table-container"&gt;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""")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E79F0-AAB6-6322-B0FF-61729F667A2B}"/>
              </a:ext>
            </a:extLst>
          </p:cNvPr>
          <p:cNvSpPr txBox="1"/>
          <p:nvPr/>
        </p:nvSpPr>
        <p:spPr>
          <a:xfrm>
            <a:off x="9979742" y="8724900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</a:t>
            </a:r>
            <a:r>
              <a:rPr lang="en-IN" sz="2400" dirty="0" err="1">
                <a:latin typeface="Baskerville Old Face" panose="02020602080505020303" pitchFamily="18" charset="0"/>
              </a:rPr>
              <a:t>itemid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itemtable</a:t>
            </a:r>
            <a:r>
              <a:rPr lang="en-IN" sz="24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items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89CF-2A61-6EE4-EEF7-F58A4C8D4E30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427D-AB5E-652D-73CF-52AA7F261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4444"/>
          <a:stretch/>
        </p:blipFill>
        <p:spPr>
          <a:xfrm>
            <a:off x="3317557" y="800100"/>
            <a:ext cx="11770043" cy="5370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78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4F098E6C-CCE6-E677-9A8D-EBFAB0C997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C7A3176-363D-ED8A-EE17-06917423E919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888A5-8BE3-6AE7-6F92-928C1F48A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4"/>
          <a:stretch/>
        </p:blipFill>
        <p:spPr>
          <a:xfrm>
            <a:off x="3507032" y="190500"/>
            <a:ext cx="5179768" cy="701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49B46-6799-F5C4-0DCF-4FBD411DE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7"/>
          <a:stretch/>
        </p:blipFill>
        <p:spPr>
          <a:xfrm>
            <a:off x="9829800" y="76200"/>
            <a:ext cx="6200446" cy="7124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7C74C-3488-612A-5C06-ABF05C75FB69}"/>
              </a:ext>
            </a:extLst>
          </p:cNvPr>
          <p:cNvSpPr txBox="1"/>
          <p:nvPr/>
        </p:nvSpPr>
        <p:spPr>
          <a:xfrm>
            <a:off x="3886200" y="8025705"/>
            <a:ext cx="982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# Populate the dropdown with items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print(f"&lt;option value='{item[0]}'&gt;{item[0]}-{item[1]}&lt;/option&gt;")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F4A57-A01E-7EEF-E88A-0CFFC6A92EA6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5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778200F5-B91E-1F57-76B9-3F9E0069FB1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26E2607-8A84-7400-5041-03E9B7240C7A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C239E-BCAB-E364-B3A7-E854A39D8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" t="3676" r="1761"/>
          <a:stretch/>
        </p:blipFill>
        <p:spPr>
          <a:xfrm>
            <a:off x="3124200" y="288000"/>
            <a:ext cx="3200400" cy="455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86495-72A8-3F01-CCCA-668A9DB7F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647700"/>
            <a:ext cx="10459123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8FE0A-77F5-1547-4BB9-732BFE7085D1}"/>
              </a:ext>
            </a:extLst>
          </p:cNvPr>
          <p:cNvSpPr txBox="1"/>
          <p:nvPr/>
        </p:nvSpPr>
        <p:spPr>
          <a:xfrm>
            <a:off x="304800" y="4991100"/>
            <a:ext cx="17754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10" dirty="0">
                <a:latin typeface="Baskerville Old Face" panose="02020602080505020303" pitchFamily="18" charset="0"/>
              </a:rPr>
              <a:t> </a:t>
            </a:r>
            <a:r>
              <a:rPr lang="en-IN" sz="2210" dirty="0" err="1">
                <a:latin typeface="Baskerville Old Face" panose="02020602080505020303" pitchFamily="18" charset="0"/>
              </a:rPr>
              <a:t>cursor.execute</a:t>
            </a:r>
            <a:r>
              <a:rPr lang="en-IN" sz="2210" dirty="0">
                <a:latin typeface="Baskerville Old Face" panose="02020602080505020303" pitchFamily="18" charset="0"/>
              </a:rPr>
              <a:t>("INSERT INTO requirement (empid, </a:t>
            </a:r>
            <a:r>
              <a:rPr lang="en-IN" sz="2210" dirty="0" err="1">
                <a:latin typeface="Baskerville Old Face" panose="02020602080505020303" pitchFamily="18" charset="0"/>
              </a:rPr>
              <a:t>itemid</a:t>
            </a:r>
            <a:r>
              <a:rPr lang="en-IN" sz="2210" dirty="0">
                <a:latin typeface="Baskerville Old Face" panose="02020602080505020303" pitchFamily="18" charset="0"/>
              </a:rPr>
              <a:t>, quantity, </a:t>
            </a:r>
            <a:r>
              <a:rPr lang="en-IN" sz="2210" dirty="0" err="1">
                <a:latin typeface="Baskerville Old Face" panose="02020602080505020303" pitchFamily="18" charset="0"/>
              </a:rPr>
              <a:t>reqdate</a:t>
            </a:r>
            <a:r>
              <a:rPr lang="en-IN" sz="2210" dirty="0">
                <a:latin typeface="Baskerville Old Face" panose="02020602080505020303" pitchFamily="18" charset="0"/>
              </a:rPr>
              <a:t>, </a:t>
            </a:r>
            <a:r>
              <a:rPr lang="en-IN" sz="2210" dirty="0" err="1">
                <a:latin typeface="Baskerville Old Face" panose="02020602080505020303" pitchFamily="18" charset="0"/>
              </a:rPr>
              <a:t>reqmet</a:t>
            </a:r>
            <a:r>
              <a:rPr lang="en-IN" sz="2210" dirty="0">
                <a:latin typeface="Baskerville Old Face" panose="02020602080505020303" pitchFamily="18" charset="0"/>
              </a:rPr>
              <a:t>) VALUES (?, ?, ?, ?, ?)", (empid, </a:t>
            </a:r>
            <a:r>
              <a:rPr lang="en-IN" sz="2210" dirty="0" err="1">
                <a:latin typeface="Baskerville Old Face" panose="02020602080505020303" pitchFamily="18" charset="0"/>
              </a:rPr>
              <a:t>itemid</a:t>
            </a:r>
            <a:r>
              <a:rPr lang="en-IN" sz="2210" dirty="0">
                <a:latin typeface="Baskerville Old Face" panose="02020602080505020303" pitchFamily="18" charset="0"/>
              </a:rPr>
              <a:t>, quantity, </a:t>
            </a:r>
            <a:r>
              <a:rPr lang="en-IN" sz="2210" dirty="0" err="1">
                <a:latin typeface="Baskerville Old Face" panose="02020602080505020303" pitchFamily="18" charset="0"/>
              </a:rPr>
              <a:t>reqdate</a:t>
            </a:r>
            <a:r>
              <a:rPr lang="en-IN" sz="2210" dirty="0">
                <a:latin typeface="Baskerville Old Face" panose="02020602080505020303" pitchFamily="18" charset="0"/>
              </a:rPr>
              <a:t>, </a:t>
            </a:r>
            <a:r>
              <a:rPr lang="en-IN" sz="2210" dirty="0" err="1">
                <a:latin typeface="Baskerville Old Face" panose="02020602080505020303" pitchFamily="18" charset="0"/>
              </a:rPr>
              <a:t>reqmet</a:t>
            </a:r>
            <a:r>
              <a:rPr lang="en-IN" sz="221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210" dirty="0">
                <a:latin typeface="Baskerville Old Face" panose="02020602080505020303" pitchFamily="18" charset="0"/>
              </a:rPr>
              <a:t>    </a:t>
            </a:r>
            <a:r>
              <a:rPr lang="en-IN" sz="2210" dirty="0" err="1">
                <a:latin typeface="Baskerville Old Face" panose="02020602080505020303" pitchFamily="18" charset="0"/>
              </a:rPr>
              <a:t>conn.commit</a:t>
            </a:r>
            <a:r>
              <a:rPr lang="en-IN" sz="221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210" dirty="0">
                <a:latin typeface="Baskerville Old Face" panose="02020602080505020303" pitchFamily="18" charset="0"/>
              </a:rPr>
              <a:t>    print("&lt;p style='text-align: </a:t>
            </a:r>
            <a:r>
              <a:rPr lang="en-IN" sz="2210" dirty="0" err="1">
                <a:latin typeface="Baskerville Old Face" panose="02020602080505020303" pitchFamily="18" charset="0"/>
              </a:rPr>
              <a:t>center</a:t>
            </a:r>
            <a:r>
              <a:rPr lang="en-IN" sz="2210" dirty="0">
                <a:latin typeface="Baskerville Old Face" panose="02020602080505020303" pitchFamily="18" charset="0"/>
              </a:rPr>
              <a:t>; </a:t>
            </a:r>
            <a:r>
              <a:rPr lang="en-IN" sz="2210" dirty="0" err="1">
                <a:latin typeface="Baskerville Old Face" panose="02020602080505020303" pitchFamily="18" charset="0"/>
              </a:rPr>
              <a:t>color</a:t>
            </a:r>
            <a:r>
              <a:rPr lang="en-IN" sz="2210" dirty="0">
                <a:latin typeface="Baskerville Old Face" panose="02020602080505020303" pitchFamily="18" charset="0"/>
              </a:rPr>
              <a:t>: green;'&gt;Requirement sent successfully!&lt;/p&gt;")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BA899-4956-2166-0B99-E802C1D05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101" y="6362700"/>
            <a:ext cx="11806699" cy="3713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16C22-7884-8A84-0A70-F69DDAB42693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31DA5-5C3F-2DA1-F67E-6BA1F933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 b="-36"/>
          <a:stretch/>
        </p:blipFill>
        <p:spPr>
          <a:xfrm>
            <a:off x="4916" y="0"/>
            <a:ext cx="1828308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5CCB742B-D2B1-35F2-C82A-BE019C3EFFD2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F3BE-7F06-89E9-44CF-D7C671D6F0D9}"/>
              </a:ext>
            </a:extLst>
          </p:cNvPr>
          <p:cNvSpPr txBox="1">
            <a:spLocks/>
          </p:cNvSpPr>
          <p:nvPr/>
        </p:nvSpPr>
        <p:spPr>
          <a:xfrm>
            <a:off x="5257800" y="28268"/>
            <a:ext cx="2990141" cy="7690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Indent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72515-7ED8-7F1F-73F2-E58A1630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38" y="457200"/>
            <a:ext cx="9513323" cy="430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04D7F-9FC2-0BBA-74C7-C697C34F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20" y="5372100"/>
            <a:ext cx="9565442" cy="4191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57634E3-44E5-3159-E457-E9A8E05C65C3}"/>
              </a:ext>
            </a:extLst>
          </p:cNvPr>
          <p:cNvSpPr txBox="1">
            <a:spLocks/>
          </p:cNvSpPr>
          <p:nvPr/>
        </p:nvSpPr>
        <p:spPr>
          <a:xfrm>
            <a:off x="323245" y="3386748"/>
            <a:ext cx="7985121" cy="30154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b="1" dirty="0">
                <a:latin typeface="Baskerville Old Face" panose="02020602080505020303" pitchFamily="18" charset="0"/>
              </a:rPr>
              <a:t>Checking the quantity left before indenting:</a:t>
            </a: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Query to find the sum of quantity of item in </a:t>
            </a:r>
            <a:r>
              <a:rPr lang="en-IN" sz="2800" dirty="0" err="1">
                <a:latin typeface="Baskerville Old Face" panose="02020602080505020303" pitchFamily="18" charset="0"/>
              </a:rPr>
              <a:t>ivtable</a:t>
            </a:r>
            <a:r>
              <a:rPr lang="en-IN" sz="2800" dirty="0">
                <a:latin typeface="Baskerville Old Face" panose="02020602080505020303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	SELECT SUM(</a:t>
            </a:r>
            <a:r>
              <a:rPr lang="en-US" sz="2800" dirty="0" err="1">
                <a:latin typeface="Baskerville Old Face" panose="02020602080505020303" pitchFamily="18" charset="0"/>
              </a:rPr>
              <a:t>issuequantity</a:t>
            </a:r>
            <a:r>
              <a:rPr lang="en-US" sz="2800" dirty="0">
                <a:latin typeface="Baskerville Old Face" panose="02020602080505020303" pitchFamily="18" charset="0"/>
              </a:rPr>
              <a:t>) FROM </a:t>
            </a:r>
            <a:r>
              <a:rPr lang="en-US" sz="2800" dirty="0" err="1">
                <a:latin typeface="Baskerville Old Face" panose="02020602080505020303" pitchFamily="18" charset="0"/>
              </a:rPr>
              <a:t>ivtable</a:t>
            </a:r>
            <a:r>
              <a:rPr lang="en-US" sz="2800" dirty="0">
                <a:latin typeface="Baskerville Old Face" panose="02020602080505020303" pitchFamily="18" charset="0"/>
              </a:rPr>
              <a:t> WHERE </a:t>
            </a:r>
            <a:r>
              <a:rPr lang="en-US" sz="2800" dirty="0" err="1">
                <a:latin typeface="Baskerville Old Face" panose="02020602080505020303" pitchFamily="18" charset="0"/>
              </a:rPr>
              <a:t>itemid</a:t>
            </a:r>
            <a:r>
              <a:rPr lang="en-US" sz="2800" dirty="0">
                <a:latin typeface="Baskerville Old Face" panose="02020602080505020303" pitchFamily="18" charset="0"/>
              </a:rPr>
              <a:t>=</a:t>
            </a:r>
            <a:r>
              <a:rPr lang="en-US" sz="2800" dirty="0" err="1">
                <a:latin typeface="Baskerville Old Face" panose="02020602080505020303" pitchFamily="18" charset="0"/>
              </a:rPr>
              <a:t>itemid</a:t>
            </a:r>
            <a:endParaRPr lang="en-US" sz="28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“Quantity left= </a:t>
            </a:r>
            <a:r>
              <a:rPr lang="en-IN" sz="2800" dirty="0" err="1">
                <a:latin typeface="Baskerville Old Face" panose="02020602080505020303" pitchFamily="18" charset="0"/>
              </a:rPr>
              <a:t>quantitybought</a:t>
            </a:r>
            <a:r>
              <a:rPr lang="en-IN" sz="2800" dirty="0">
                <a:latin typeface="Baskerville Old Face" panose="02020602080505020303" pitchFamily="18" charset="0"/>
              </a:rPr>
              <a:t> - sum of issue quantity”</a:t>
            </a:r>
          </a:p>
          <a:p>
            <a:pPr marL="0" indent="0">
              <a:buNone/>
            </a:pPr>
            <a:endParaRPr lang="en-US" sz="28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28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5AD2-C254-9989-DE4A-6B0BB984FDF1}"/>
              </a:ext>
            </a:extLst>
          </p:cNvPr>
          <p:cNvSpPr txBox="1"/>
          <p:nvPr/>
        </p:nvSpPr>
        <p:spPr>
          <a:xfrm>
            <a:off x="533400" y="6591300"/>
            <a:ext cx="6423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It is redirected to: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Baskerville Old Face" panose="02020602080505020303" pitchFamily="18" charset="0"/>
              </a:rPr>
              <a:t>Issue Voucher 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Baskerville Old Face" panose="02020602080505020303" pitchFamily="18" charset="0"/>
              </a:rPr>
              <a:t>Indent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6863F-DD73-BA59-E5E5-C9A87FD7A161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BC50EDF-B7C8-D716-9C96-125162F84CE9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41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BB8A0FD-972C-D7B9-AB75-B6D40CE63093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F18E36E-3E8B-2D53-9EAC-1E4E9B0B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773172"/>
            <a:ext cx="10235334" cy="44277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9F356C-0376-A464-199C-79D6D9593008}"/>
              </a:ext>
            </a:extLst>
          </p:cNvPr>
          <p:cNvSpPr txBox="1">
            <a:spLocks/>
          </p:cNvSpPr>
          <p:nvPr/>
        </p:nvSpPr>
        <p:spPr>
          <a:xfrm>
            <a:off x="3733800" y="1905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Submitting the Indent Form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EF9-B00F-8CBE-EF39-14B545A25362}"/>
              </a:ext>
            </a:extLst>
          </p:cNvPr>
          <p:cNvSpPr txBox="1"/>
          <p:nvPr/>
        </p:nvSpPr>
        <p:spPr>
          <a:xfrm>
            <a:off x="393337" y="2757698"/>
            <a:ext cx="1515146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skerville Old Face" panose="02020602080505020303" pitchFamily="18" charset="0"/>
              </a:rPr>
              <a:t>Generating a new indent number: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	</a:t>
            </a:r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generate_new_indent_number</a:t>
            </a:r>
            <a:r>
              <a:rPr lang="en-US" sz="2400" dirty="0">
                <a:latin typeface="Baskerville Old Face" panose="02020602080505020303" pitchFamily="18" charset="0"/>
              </a:rPr>
              <a:t>():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indenttable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	ORDER BY 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 DESC LIMIT 1")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if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[0]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= int(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last_in_number.split</a:t>
            </a:r>
            <a:r>
              <a:rPr lang="en-US" sz="2400" dirty="0">
                <a:latin typeface="Baskerville Old Face" panose="02020602080505020303" pitchFamily="18" charset="0"/>
              </a:rPr>
              <a:t>("-")[1])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+ 1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r>
              <a:rPr lang="en-US" sz="2400" dirty="0">
                <a:latin typeface="Baskerville Old Face" panose="02020602080505020303" pitchFamily="18" charset="0"/>
              </a:rPr>
              <a:t> = "IN-{0:03d}-2024".format(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r>
              <a:rPr lang="en-US" sz="2400" dirty="0">
                <a:latin typeface="Baskerville Old Face" panose="02020602080505020303" pitchFamily="18" charset="0"/>
              </a:rPr>
              <a:t> = "IN-001-2024"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return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endParaRPr lang="en-IN" sz="2400" dirty="0">
              <a:latin typeface="Baskerville Old Face" panose="02020602080505020303" pitchFamily="18" charset="0"/>
            </a:endParaRPr>
          </a:p>
          <a:p>
            <a:r>
              <a:rPr lang="en-IN" sz="2400" b="1" dirty="0">
                <a:latin typeface="Baskerville Old Face" panose="02020602080505020303" pitchFamily="18" charset="0"/>
              </a:rPr>
              <a:t>Inserting the details into indent form into indent table: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	</a:t>
            </a:r>
            <a:r>
              <a:rPr lang="en-US" sz="2400" dirty="0">
                <a:latin typeface="Baskerville Old Face" panose="02020602080505020303" pitchFamily="18" charset="0"/>
              </a:rPr>
              <a:t>“INSERT INTO </a:t>
            </a:r>
            <a:r>
              <a:rPr lang="en-US" sz="2400" dirty="0" err="1">
                <a:latin typeface="Baskerville Old Face" panose="02020602080505020303" pitchFamily="18" charset="0"/>
              </a:rPr>
              <a:t>indenttable</a:t>
            </a:r>
            <a:r>
              <a:rPr lang="en-US" sz="2400" dirty="0">
                <a:latin typeface="Baskerville Old Face" panose="02020602080505020303" pitchFamily="18" charset="0"/>
              </a:rPr>
              <a:t> (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itemid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, quantity, approval) VALUES (?, ?, ?, ?, ?)",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       (</a:t>
            </a:r>
            <a:r>
              <a:rPr lang="en-US" sz="2400" dirty="0" err="1">
                <a:latin typeface="Baskerville Old Face" panose="02020602080505020303" pitchFamily="18" charset="0"/>
              </a:rPr>
              <a:t>new_indent_number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itemid</a:t>
            </a:r>
            <a:r>
              <a:rPr lang="en-US" sz="2400" dirty="0">
                <a:latin typeface="Baskerville Old Face" panose="02020602080505020303" pitchFamily="18" charset="0"/>
              </a:rPr>
              <a:t>, supplier, quantity, 0)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b="1" dirty="0">
                <a:latin typeface="Baskerville Old Face" panose="02020602080505020303" pitchFamily="18" charset="0"/>
              </a:rPr>
              <a:t>Click submit--------&gt;</a:t>
            </a:r>
          </a:p>
          <a:p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F17B0-020B-095C-335C-3AAD897C5A31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24DC23D-BF69-2C43-4CDD-0AB0485C7C1F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16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91FA4B5-1A07-6059-9D5E-9A71EA9CAC0C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6A794-8EA9-33E8-4139-C91B43139F4D}"/>
              </a:ext>
            </a:extLst>
          </p:cNvPr>
          <p:cNvSpPr txBox="1">
            <a:spLocks/>
          </p:cNvSpPr>
          <p:nvPr/>
        </p:nvSpPr>
        <p:spPr>
          <a:xfrm>
            <a:off x="4495800" y="4191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Displaying the Indent Form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CBE5B-C65D-D76A-DAD8-45C39EFDB1BA}"/>
              </a:ext>
            </a:extLst>
          </p:cNvPr>
          <p:cNvSpPr txBox="1">
            <a:spLocks/>
          </p:cNvSpPr>
          <p:nvPr/>
        </p:nvSpPr>
        <p:spPr>
          <a:xfrm>
            <a:off x="381000" y="2511425"/>
            <a:ext cx="10515600" cy="74326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Steps:</a:t>
            </a:r>
          </a:p>
          <a:p>
            <a:pPr lvl="1"/>
            <a:r>
              <a:rPr lang="en-IN" sz="2400" dirty="0">
                <a:latin typeface="Baskerville Old Face" panose="02020602080505020303" pitchFamily="18" charset="0"/>
              </a:rPr>
              <a:t>Fetch details from indent table: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	def </a:t>
            </a:r>
            <a:r>
              <a:rPr lang="en-IN" sz="2400" dirty="0" err="1">
                <a:latin typeface="Baskerville Old Face" panose="02020602080505020303" pitchFamily="18" charset="0"/>
              </a:rPr>
              <a:t>get_largest_indent_number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(cursor):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</a:t>
            </a:r>
            <a:r>
              <a:rPr lang="en-IN" sz="2400" dirty="0" err="1">
                <a:latin typeface="Baskerville Old Face" panose="02020602080505020303" pitchFamily="18" charset="0"/>
              </a:rPr>
              <a:t>indentno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indenttable</a:t>
            </a:r>
            <a:r>
              <a:rPr lang="en-IN" sz="2400" dirty="0">
                <a:latin typeface="Baskerville Old Face" panose="02020602080505020303" pitchFamily="18" charset="0"/>
              </a:rPr>
              <a:t>")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indent_numbers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</a:t>
            </a:r>
            <a:r>
              <a:rPr lang="en-IN" sz="2400" dirty="0">
                <a:latin typeface="Baskerville Old Face" panose="02020602080505020303" pitchFamily="18" charset="0"/>
              </a:rPr>
              <a:t> = max(</a:t>
            </a:r>
            <a:r>
              <a:rPr lang="en-IN" sz="2400" dirty="0" err="1">
                <a:latin typeface="Baskerville Old Face" panose="02020602080505020303" pitchFamily="18" charset="0"/>
              </a:rPr>
              <a:t>indent_numbers</a:t>
            </a:r>
            <a:r>
              <a:rPr lang="en-IN" sz="2400" dirty="0">
                <a:latin typeface="Baskerville Old Face" panose="02020602080505020303" pitchFamily="18" charset="0"/>
              </a:rPr>
              <a:t>, key=lambda x: int(</a:t>
            </a:r>
            <a:r>
              <a:rPr lang="en-IN" sz="2400" dirty="0" err="1">
                <a:latin typeface="Baskerville Old Face" panose="02020602080505020303" pitchFamily="18" charset="0"/>
              </a:rPr>
              <a:t>re.search</a:t>
            </a:r>
            <a:r>
              <a:rPr lang="en-IN" sz="2400" dirty="0">
                <a:latin typeface="Baskerville Old Face" panose="02020602080505020303" pitchFamily="18" charset="0"/>
              </a:rPr>
              <a:t>(</a:t>
            </a:r>
            <a:r>
              <a:rPr lang="en-IN" sz="2400" dirty="0" err="1">
                <a:latin typeface="Baskerville Old Face" panose="02020602080505020303" pitchFamily="18" charset="0"/>
              </a:rPr>
              <a:t>r'IN</a:t>
            </a:r>
            <a:r>
              <a:rPr lang="en-IN" sz="2400" dirty="0">
                <a:latin typeface="Baskerville Old Face" panose="02020602080505020303" pitchFamily="18" charset="0"/>
              </a:rPr>
              <a:t>-(\d+)-2024', x[0]).group(1)))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return 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</a:t>
            </a:r>
            <a:r>
              <a:rPr lang="en-IN" sz="2400" dirty="0">
                <a:latin typeface="Baskerville Old Face" panose="02020602080505020303" pitchFamily="18" charset="0"/>
              </a:rPr>
              <a:t>[0]</a:t>
            </a:r>
          </a:p>
          <a:p>
            <a:pPr marL="457200" lvl="1" indent="0">
              <a:buFont typeface="Arial" pitchFamily="34" charset="0"/>
              <a:buNone/>
            </a:pPr>
            <a:endParaRPr lang="en-IN" sz="2400" dirty="0">
              <a:latin typeface="Baskerville Old Face" panose="02020602080505020303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# Fetch the largest indent number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get_largest_indent_number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(cursor)</a:t>
            </a:r>
          </a:p>
          <a:p>
            <a:pPr marL="457200" lvl="1" indent="0">
              <a:buFont typeface="Arial" pitchFamily="34" charset="0"/>
              <a:buNone/>
            </a:pPr>
            <a:endParaRPr lang="en-IN" sz="2400" dirty="0">
              <a:latin typeface="Baskerville Old Face" panose="02020602080505020303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# Fetch the details of the indent with the largest indent number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* FROM </a:t>
            </a:r>
            <a:r>
              <a:rPr lang="en-IN" sz="2400" dirty="0" err="1">
                <a:latin typeface="Baskerville Old Face" panose="02020602080505020303" pitchFamily="18" charset="0"/>
              </a:rPr>
              <a:t>indenttable</a:t>
            </a:r>
            <a:r>
              <a:rPr lang="en-IN" sz="2400" dirty="0">
                <a:latin typeface="Baskerville Old Face" panose="02020602080505020303" pitchFamily="18" charset="0"/>
              </a:rPr>
              <a:t> WHERE </a:t>
            </a:r>
            <a:r>
              <a:rPr lang="en-IN" sz="2400" dirty="0" err="1">
                <a:latin typeface="Baskerville Old Face" panose="02020602080505020303" pitchFamily="18" charset="0"/>
              </a:rPr>
              <a:t>indentno</a:t>
            </a:r>
            <a:r>
              <a:rPr lang="en-IN" sz="2400" dirty="0">
                <a:latin typeface="Baskerville Old Face" panose="02020602080505020303" pitchFamily="18" charset="0"/>
              </a:rPr>
              <a:t>=?", (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,))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indent_data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  <a:p>
            <a:pPr lvl="1"/>
            <a:r>
              <a:rPr lang="en-IN" sz="2400" dirty="0">
                <a:latin typeface="Baskerville Old Face" panose="02020602080505020303" pitchFamily="18" charset="0"/>
              </a:rPr>
              <a:t>Print the details of the item in INDENT FORM</a:t>
            </a:r>
          </a:p>
          <a:p>
            <a:pPr marL="914400" lvl="2" indent="0">
              <a:buFont typeface="Arial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A4604-215D-726D-73E1-4FC9CD4A497C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8A7D-74DC-E0B7-5079-84A2EEC4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07" y="1727978"/>
            <a:ext cx="6094105" cy="7911322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EA1A63E-1ACF-8737-DC6A-05D7436743F8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824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09BCB264-A495-C9DD-E0F0-D437399BAEE8}"/>
              </a:ext>
            </a:extLst>
          </p:cNvPr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F40A4F-A96D-3440-CBA7-62B02362C7D5}"/>
              </a:ext>
            </a:extLst>
          </p:cNvPr>
          <p:cNvSpPr>
            <a:spLocks noGrp="1"/>
          </p:cNvSpPr>
          <p:nvPr/>
        </p:nvSpPr>
        <p:spPr>
          <a:xfrm>
            <a:off x="2971800" y="190500"/>
            <a:ext cx="3733800" cy="69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Normalization: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0274A83-35C7-A8A4-2DA7-3E797EDE5F01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71F3F-A190-4F7E-9D5D-99F423E8ABF2}"/>
              </a:ext>
            </a:extLst>
          </p:cNvPr>
          <p:cNvSpPr txBox="1"/>
          <p:nvPr/>
        </p:nvSpPr>
        <p:spPr>
          <a:xfrm>
            <a:off x="381000" y="2999244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What is Normalization?</a:t>
            </a:r>
          </a:p>
          <a:p>
            <a:pPr algn="l"/>
            <a:r>
              <a:rPr lang="en-US" sz="2400" dirty="0">
                <a:latin typeface="Baskerville Old Face" panose="02020602080505020303" pitchFamily="18" charset="0"/>
              </a:rPr>
              <a:t>Normalization is a systematic approach to organizing data in a database to reduce redundancy and improve data integrity. The main objectives of normalization are to eliminate redundant data  and to ensure data dependencies make sense.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51C0502-D0FC-B56C-C45A-5C23C334C8E6}"/>
              </a:ext>
            </a:extLst>
          </p:cNvPr>
          <p:cNvSpPr txBox="1"/>
          <p:nvPr/>
        </p:nvSpPr>
        <p:spPr>
          <a:xfrm>
            <a:off x="381000" y="6352044"/>
            <a:ext cx="533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Why is it important to normalize the table: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To minimize the redundancy – It is impossible to bring the redundancy to zero but using normalization we can minimize the redundancy.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To avoid insert, delete, update anomalies we use normalization.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F6-016F-7945-BB42-84EEDDC56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1713"/>
            <a:ext cx="10196052" cy="2749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D75D0-46E4-B1AB-ECCC-C173DB01EE6C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533B7-369C-B50F-D0D7-EFDD5EBC5624}"/>
              </a:ext>
            </a:extLst>
          </p:cNvPr>
          <p:cNvSpPr txBox="1"/>
          <p:nvPr/>
        </p:nvSpPr>
        <p:spPr>
          <a:xfrm>
            <a:off x="6009996" y="3086100"/>
            <a:ext cx="683090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Baskerville Old Face" panose="02020602080505020303" pitchFamily="18" charset="0"/>
              </a:rPr>
              <a:t>1NF: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A table is in 1NF if it contains only atomic values, and each column contains values of a single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 table should have a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should not be any repeating groups in one entity</a:t>
            </a:r>
            <a:endParaRPr lang="en-IN" sz="2400" b="1" u="sng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36AF-4B7B-14D6-7BC2-BAB333E62745}"/>
              </a:ext>
            </a:extLst>
          </p:cNvPr>
          <p:cNvSpPr txBox="1"/>
          <p:nvPr/>
        </p:nvSpPr>
        <p:spPr>
          <a:xfrm>
            <a:off x="6096000" y="6362700"/>
            <a:ext cx="72230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Baskerville Old Face" panose="02020602080505020303" pitchFamily="18" charset="0"/>
              </a:rPr>
              <a:t>2NF:</a:t>
            </a:r>
            <a:endParaRPr lang="en-US" sz="2800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 A table is in 2NF if it is already in 1NF , and all non-key attributes are fully functionally dependent on the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It must be in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should be no partial dependency, meaning no non- key attribute  should depend on part of a composite primary key.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EF1DA-C7FF-54C0-B8EC-D0451E947E18}"/>
              </a:ext>
            </a:extLst>
          </p:cNvPr>
          <p:cNvSpPr txBox="1"/>
          <p:nvPr/>
        </p:nvSpPr>
        <p:spPr>
          <a:xfrm>
            <a:off x="13726765" y="3848874"/>
            <a:ext cx="399593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skerville Old Face" panose="02020602080505020303" pitchFamily="18" charset="0"/>
              </a:rPr>
              <a:t>3NF</a:t>
            </a:r>
          </a:p>
          <a:p>
            <a:endParaRPr lang="en-US" sz="2400" b="1" u="sng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A table is in 3NF if it is in 2NF, and all the attributes are functionally dependent only on the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It must be in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must be no transitive dependency, meaning not depend on other non- key attributes.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0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3034A1C-1DE5-CBD6-FBD8-CE397AA07DDB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E7E4-93CE-152E-6327-54160D830184}"/>
              </a:ext>
            </a:extLst>
          </p:cNvPr>
          <p:cNvSpPr txBox="1"/>
          <p:nvPr/>
        </p:nvSpPr>
        <p:spPr>
          <a:xfrm>
            <a:off x="5943600" y="226137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Search: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C71E-882B-3A48-E58C-6D0594D64D13}"/>
              </a:ext>
            </a:extLst>
          </p:cNvPr>
          <p:cNvSpPr txBox="1"/>
          <p:nvPr/>
        </p:nvSpPr>
        <p:spPr>
          <a:xfrm>
            <a:off x="7775052" y="226137"/>
            <a:ext cx="1036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conn = sqlite3.connect(</a:t>
            </a:r>
            <a:r>
              <a:rPr lang="en-US" sz="2400" dirty="0" err="1">
                <a:latin typeface="Baskerville Old Face" panose="02020602080505020303" pitchFamily="18" charset="0"/>
              </a:rPr>
              <a:t>db_name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cursor = </a:t>
            </a:r>
            <a:r>
              <a:rPr lang="en-US" sz="2400" dirty="0" err="1">
                <a:latin typeface="Baskerville Old Face" panose="02020602080505020303" pitchFamily="18" charset="0"/>
              </a:rPr>
              <a:t>conn.cursor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* FROM suppliers WHERE 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 LIKE ?", ('%' + </a:t>
            </a:r>
            <a:r>
              <a:rPr lang="en-US" sz="2400" dirty="0" err="1">
                <a:latin typeface="Baskerville Old Face" panose="02020602080505020303" pitchFamily="18" charset="0"/>
              </a:rPr>
              <a:t>search_query</a:t>
            </a:r>
            <a:r>
              <a:rPr lang="en-US" sz="2400" dirty="0">
                <a:latin typeface="Baskerville Old Face" panose="02020602080505020303" pitchFamily="18" charset="0"/>
              </a:rPr>
              <a:t> + '%',))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suppliers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E83A-91F6-19D4-7135-18BF309FE42C}"/>
              </a:ext>
            </a:extLst>
          </p:cNvPr>
          <p:cNvSpPr txBox="1"/>
          <p:nvPr/>
        </p:nvSpPr>
        <p:spPr>
          <a:xfrm>
            <a:off x="604810" y="2705100"/>
            <a:ext cx="226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Sort: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9C11D-D8A8-9C11-EEF6-64933FBE636E}"/>
              </a:ext>
            </a:extLst>
          </p:cNvPr>
          <p:cNvSpPr txBox="1"/>
          <p:nvPr/>
        </p:nvSpPr>
        <p:spPr>
          <a:xfrm>
            <a:off x="1735199" y="2920498"/>
            <a:ext cx="1611261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&lt;form method='post' action=''&gt;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&lt;label for='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'&gt;Select Field to Sort By:&lt;/label&gt;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&lt;select id='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 name='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&lt;option value='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'&gt;Supplier ID&lt;/option&gt;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&lt;option value='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'&gt;Supplier Name&lt;/option&gt; #All the fields are given as options similarly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&lt;/select&gt;&lt;</a:t>
            </a:r>
            <a:r>
              <a:rPr lang="en-US" sz="2400" dirty="0" err="1">
                <a:latin typeface="Baskerville Old Face" panose="02020602080505020303" pitchFamily="18" charset="0"/>
              </a:rPr>
              <a:t>br</a:t>
            </a:r>
            <a:r>
              <a:rPr lang="en-US" sz="2400" dirty="0">
                <a:latin typeface="Baskerville Old Face" panose="02020602080505020303" pitchFamily="18" charset="0"/>
              </a:rPr>
              <a:t>&gt;&lt;/</a:t>
            </a:r>
            <a:r>
              <a:rPr lang="en-US" sz="2400" dirty="0" err="1">
                <a:latin typeface="Baskerville Old Face" panose="02020602080505020303" pitchFamily="18" charset="0"/>
              </a:rPr>
              <a:t>br</a:t>
            </a:r>
            <a:r>
              <a:rPr lang="en-US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&lt;button type='submit' name='action' value='Sort'&gt;Sort&lt;/button&gt;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&lt;/form&gt;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dirty="0" err="1">
                <a:latin typeface="Baskerville Old Face" panose="02020602080505020303" pitchFamily="18" charset="0"/>
              </a:rPr>
              <a:t>valid_sort_fields</a:t>
            </a:r>
            <a:r>
              <a:rPr lang="en-US" sz="2400" dirty="0">
                <a:latin typeface="Baskerville Old Face" panose="02020602080505020303" pitchFamily="18" charset="0"/>
              </a:rPr>
              <a:t> = ['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', '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', 'address', '</a:t>
            </a:r>
            <a:r>
              <a:rPr lang="en-US" sz="2400" dirty="0" err="1">
                <a:latin typeface="Baskerville Old Face" panose="02020602080505020303" pitchFamily="18" charset="0"/>
              </a:rPr>
              <a:t>emailid</a:t>
            </a:r>
            <a:r>
              <a:rPr lang="en-US" sz="2400" dirty="0">
                <a:latin typeface="Baskerville Old Face" panose="02020602080505020303" pitchFamily="18" charset="0"/>
              </a:rPr>
              <a:t>', 'phoneno1', 'phoneno2', 'phoneno3', 'blacklisted']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if 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 not in </a:t>
            </a:r>
            <a:r>
              <a:rPr lang="en-US" sz="2400" dirty="0" err="1">
                <a:latin typeface="Baskerville Old Face" panose="02020602080505020303" pitchFamily="18" charset="0"/>
              </a:rPr>
              <a:t>valid_sort_fields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 = 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  # Default sort field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</a:rPr>
              <a:t>query = f"""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SELECT 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b="1" dirty="0">
                <a:latin typeface="Baskerville Old Face" panose="02020602080505020303" pitchFamily="18" charset="0"/>
              </a:rPr>
              <a:t>area || ', ' || locality || ', ' || </a:t>
            </a:r>
            <a:r>
              <a:rPr lang="en-US" sz="2400" b="1" dirty="0" err="1">
                <a:latin typeface="Baskerville Old Face" panose="02020602080505020303" pitchFamily="18" charset="0"/>
              </a:rPr>
              <a:t>pincode</a:t>
            </a:r>
            <a:r>
              <a:rPr lang="en-US" sz="2400" b="1" dirty="0">
                <a:latin typeface="Baskerville Old Face" panose="02020602080505020303" pitchFamily="18" charset="0"/>
              </a:rPr>
              <a:t> AS address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emailid</a:t>
            </a:r>
            <a:r>
              <a:rPr lang="en-US" sz="2400" dirty="0">
                <a:latin typeface="Baskerville Old Face" panose="02020602080505020303" pitchFamily="18" charset="0"/>
              </a:rPr>
              <a:t>, phoneno1, phoneno2, phoneno3, blacklisted from suppliers </a:t>
            </a:r>
            <a:r>
              <a:rPr lang="en-US" sz="2400" b="1" dirty="0">
                <a:latin typeface="Baskerville Old Face" panose="02020602080505020303" pitchFamily="18" charset="0"/>
              </a:rPr>
              <a:t>ORDER BY </a:t>
            </a:r>
            <a:r>
              <a:rPr lang="en-US" sz="2400" dirty="0">
                <a:latin typeface="Baskerville Old Face" panose="02020602080505020303" pitchFamily="18" charset="0"/>
              </a:rPr>
              <a:t>{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}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""“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(query)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rows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F0478-CA63-59C3-994D-ADE725C78BC3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03E0DFF-A513-E609-0E87-A78131C00EA1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58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C2E952-E7C5-252B-B838-2325ED71EE63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BFD1D-2A4A-A68F-A1CC-9C6E214AF862}"/>
              </a:ext>
            </a:extLst>
          </p:cNvPr>
          <p:cNvSpPr txBox="1"/>
          <p:nvPr/>
        </p:nvSpPr>
        <p:spPr>
          <a:xfrm>
            <a:off x="2438400" y="1586925"/>
            <a:ext cx="292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Update:</a:t>
            </a:r>
            <a:endParaRPr lang="en-IN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7E54-6F83-76FF-F214-502EF518A8B1}"/>
              </a:ext>
            </a:extLst>
          </p:cNvPr>
          <p:cNvSpPr txBox="1"/>
          <p:nvPr/>
        </p:nvSpPr>
        <p:spPr>
          <a:xfrm>
            <a:off x="2286000" y="2476500"/>
            <a:ext cx="1318881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if "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" in form and "field" in form and "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" in form: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 = form["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field = form["field"].value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 = form["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update_supplier</a:t>
            </a:r>
            <a:r>
              <a:rPr lang="en-IN" sz="2800" dirty="0">
                <a:latin typeface="Baskerville Old Face" panose="02020602080505020303" pitchFamily="18" charset="0"/>
              </a:rPr>
              <a:t>(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, field,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print("&lt;p&gt;Insufficient data provided for update.&lt;/p&gt;")</a:t>
            </a:r>
          </a:p>
          <a:p>
            <a:endParaRPr lang="en-IN" sz="2800" dirty="0">
              <a:latin typeface="Baskerville Old Face" panose="02020602080505020303" pitchFamily="18" charset="0"/>
            </a:endParaRPr>
          </a:p>
          <a:p>
            <a:r>
              <a:rPr lang="en-IN" sz="2800" dirty="0">
                <a:latin typeface="Baskerville Old Face" panose="02020602080505020303" pitchFamily="18" charset="0"/>
              </a:rPr>
              <a:t>def </a:t>
            </a:r>
            <a:r>
              <a:rPr lang="en-IN" sz="2800" dirty="0" err="1">
                <a:latin typeface="Baskerville Old Face" panose="02020602080505020303" pitchFamily="18" charset="0"/>
              </a:rPr>
              <a:t>update_supplier</a:t>
            </a:r>
            <a:r>
              <a:rPr lang="en-IN" sz="2800" dirty="0">
                <a:latin typeface="Baskerville Old Face" panose="02020602080505020303" pitchFamily="18" charset="0"/>
              </a:rPr>
              <a:t>(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, field,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):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try: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("UPDATE suppliers SET {}=? WHERE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=?".format(field), (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,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conn.commit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print("&lt;p&gt;Supplier details updated successfully.&lt;/p&gt;")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except Exception as e: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print("&lt;p&gt;Error updating supplier details: {}&lt;/p&gt;".format(str(e)))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A8E8D-0C8D-21FC-1679-FA53A15828C0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17B497A-8143-1873-E436-FC8F2EE1B711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95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EFC3FE-CE6E-B5A6-4753-5CE9BB4FF5DA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4422B-6515-AC03-5B29-B383B099AD6B}"/>
              </a:ext>
            </a:extLst>
          </p:cNvPr>
          <p:cNvSpPr txBox="1"/>
          <p:nvPr/>
        </p:nvSpPr>
        <p:spPr>
          <a:xfrm>
            <a:off x="3366052" y="1205925"/>
            <a:ext cx="33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Script for radio: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510FF-CF4E-CD88-1F81-0BF8ED23021E}"/>
              </a:ext>
            </a:extLst>
          </p:cNvPr>
          <p:cNvSpPr txBox="1"/>
          <p:nvPr/>
        </p:nvSpPr>
        <p:spPr>
          <a:xfrm>
            <a:off x="2209800" y="2077432"/>
            <a:ext cx="16383000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latin typeface="Baskerville Old Face" panose="02020602080505020303" pitchFamily="18" charset="0"/>
              </a:rPr>
              <a:t>&lt;script&gt;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function </a:t>
            </a:r>
            <a:r>
              <a:rPr lang="en-IN" sz="2500" dirty="0" err="1">
                <a:latin typeface="Baskerville Old Face" panose="02020602080505020303" pitchFamily="18" charset="0"/>
              </a:rPr>
              <a:t>updateFieldInput</a:t>
            </a:r>
            <a:r>
              <a:rPr lang="en-IN" sz="2500" dirty="0">
                <a:latin typeface="Baskerville Old Face" panose="02020602080505020303" pitchFamily="18" charset="0"/>
              </a:rPr>
              <a:t>()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fieldSelect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("field");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new_value_label</a:t>
            </a:r>
            <a:r>
              <a:rPr lang="en-IN" sz="2500" dirty="0">
                <a:latin typeface="Baskerville Old Face" panose="02020602080505020303" pitchFamily="18" charset="0"/>
              </a:rPr>
              <a:t>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if (</a:t>
            </a:r>
            <a:r>
              <a:rPr lang="en-IN" sz="2500" dirty="0" err="1">
                <a:latin typeface="Baskerville Old Face" panose="02020602080505020303" pitchFamily="18" charset="0"/>
              </a:rPr>
              <a:t>fieldSelect.value</a:t>
            </a:r>
            <a:r>
              <a:rPr lang="en-IN" sz="2500" dirty="0">
                <a:latin typeface="Baskerville Old Face" panose="02020602080505020303" pitchFamily="18" charset="0"/>
              </a:rPr>
              <a:t> === "Blacklisted")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newValueLabel.textContent</a:t>
            </a:r>
            <a:r>
              <a:rPr lang="en-IN" sz="2500" dirty="0">
                <a:latin typeface="Baskerville Old Face" panose="02020602080505020303" pitchFamily="18" charset="0"/>
              </a:rPr>
              <a:t> = "Select New Value:";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newValueInput.innerHTML</a:t>
            </a:r>
            <a:r>
              <a:rPr lang="en-IN" sz="2500" dirty="0">
                <a:latin typeface="Baskerville Old Face" panose="02020602080505020303" pitchFamily="18" charset="0"/>
              </a:rPr>
              <a:t> = `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&lt;input type="radio" id="</a:t>
            </a:r>
            <a:r>
              <a:rPr lang="en-IN" sz="2500" dirty="0" err="1">
                <a:latin typeface="Baskerville Old Face" panose="02020602080505020303" pitchFamily="18" charset="0"/>
              </a:rPr>
              <a:t>new_value_yes</a:t>
            </a:r>
            <a:r>
              <a:rPr lang="en-IN" sz="2500" dirty="0">
                <a:latin typeface="Baskerville Old Face" panose="02020602080505020303" pitchFamily="18" charset="0"/>
              </a:rPr>
              <a:t>" name="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 value="1"&gt;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&lt;label for="</a:t>
            </a:r>
            <a:r>
              <a:rPr lang="en-IN" sz="2500" dirty="0" err="1">
                <a:latin typeface="Baskerville Old Face" panose="02020602080505020303" pitchFamily="18" charset="0"/>
              </a:rPr>
              <a:t>new_value_yes</a:t>
            </a:r>
            <a:r>
              <a:rPr lang="en-IN" sz="2500" dirty="0">
                <a:latin typeface="Baskerville Old Face" panose="02020602080505020303" pitchFamily="18" charset="0"/>
              </a:rPr>
              <a:t>"&gt;Yes&lt;/label&gt;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&lt;input type="radio" id="</a:t>
            </a:r>
            <a:r>
              <a:rPr lang="en-IN" sz="2500" dirty="0" err="1">
                <a:latin typeface="Baskerville Old Face" panose="02020602080505020303" pitchFamily="18" charset="0"/>
              </a:rPr>
              <a:t>new_value_no</a:t>
            </a:r>
            <a:r>
              <a:rPr lang="en-IN" sz="2500" dirty="0">
                <a:latin typeface="Baskerville Old Face" panose="02020602080505020303" pitchFamily="18" charset="0"/>
              </a:rPr>
              <a:t>" name="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 value="0"&gt;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&lt;label for="</a:t>
            </a:r>
            <a:r>
              <a:rPr lang="en-IN" sz="2500" dirty="0" err="1">
                <a:latin typeface="Baskerville Old Face" panose="02020602080505020303" pitchFamily="18" charset="0"/>
              </a:rPr>
              <a:t>new_value_no</a:t>
            </a:r>
            <a:r>
              <a:rPr lang="en-IN" sz="2500" dirty="0">
                <a:latin typeface="Baskerville Old Face" panose="02020602080505020303" pitchFamily="18" charset="0"/>
              </a:rPr>
              <a:t>"&gt;No&lt;/label&gt;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`;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} else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newValueLabel.textContent</a:t>
            </a:r>
            <a:r>
              <a:rPr lang="en-IN" sz="2500" dirty="0">
                <a:latin typeface="Baskerville Old Face" panose="02020602080505020303" pitchFamily="18" charset="0"/>
              </a:rPr>
              <a:t> = "Enter New Value:";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newValueInput.innerHTML</a:t>
            </a:r>
            <a:r>
              <a:rPr lang="en-IN" sz="2500" dirty="0">
                <a:latin typeface="Baskerville Old Face" panose="02020602080505020303" pitchFamily="18" charset="0"/>
              </a:rPr>
              <a:t> = `&lt;input type='text' id='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' name='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' style='margin-left: 10px; padding: 5px; border: 1px solid #800000;'&gt;`;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}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}</a:t>
            </a:r>
          </a:p>
          <a:p>
            <a:r>
              <a:rPr lang="en-IN" sz="2500" dirty="0" err="1">
                <a:latin typeface="Baskerville Old Face" panose="02020602080505020303" pitchFamily="18" charset="0"/>
              </a:rPr>
              <a:t>document.addEventListener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DOMContentLoaded</a:t>
            </a:r>
            <a:r>
              <a:rPr lang="en-IN" sz="2500" dirty="0">
                <a:latin typeface="Baskerville Old Face" panose="02020602080505020303" pitchFamily="18" charset="0"/>
              </a:rPr>
              <a:t>", </a:t>
            </a:r>
            <a:r>
              <a:rPr lang="en-IN" sz="2500" dirty="0" err="1">
                <a:latin typeface="Baskerville Old Face" panose="02020602080505020303" pitchFamily="18" charset="0"/>
              </a:rPr>
              <a:t>updateFieldInput</a:t>
            </a:r>
            <a:r>
              <a:rPr lang="en-IN" sz="2500" dirty="0">
                <a:latin typeface="Baskerville Old Face" panose="02020602080505020303" pitchFamily="18" charset="0"/>
              </a:rPr>
              <a:t>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&lt;/script&gt;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2963D-197A-70A8-45BB-B6D1380D58D0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6F5441D-98B7-20D5-7B71-82CC04172C87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72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F48E389B-5DB4-18C0-ED14-98515C8E68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13F3FE2-8974-0632-BD98-636095280185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FBB2-8A78-935A-72FC-54798B683831}"/>
              </a:ext>
            </a:extLst>
          </p:cNvPr>
          <p:cNvSpPr txBox="1"/>
          <p:nvPr/>
        </p:nvSpPr>
        <p:spPr>
          <a:xfrm>
            <a:off x="2362200" y="2258080"/>
            <a:ext cx="265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ITEM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TABLE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90C4-92FF-6083-BBD9-4175B67D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6" y="3714810"/>
            <a:ext cx="6761154" cy="203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ABD05-BF5B-ED27-8F6E-B69E275FD743}"/>
              </a:ext>
            </a:extLst>
          </p:cNvPr>
          <p:cNvSpPr txBox="1"/>
          <p:nvPr/>
        </p:nvSpPr>
        <p:spPr>
          <a:xfrm>
            <a:off x="5485617" y="2411968"/>
            <a:ext cx="175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Supplier ID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01C137-0337-4BB7-3B33-25896BBBDC56}"/>
              </a:ext>
            </a:extLst>
          </p:cNvPr>
          <p:cNvCxnSpPr>
            <a:cxnSpLocks/>
          </p:cNvCxnSpPr>
          <p:nvPr/>
        </p:nvCxnSpPr>
        <p:spPr>
          <a:xfrm flipV="1">
            <a:off x="6096000" y="2781300"/>
            <a:ext cx="0" cy="93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965C44-1DE8-3597-40A8-247CCDDA6044}"/>
              </a:ext>
            </a:extLst>
          </p:cNvPr>
          <p:cNvSpPr txBox="1"/>
          <p:nvPr/>
        </p:nvSpPr>
        <p:spPr>
          <a:xfrm>
            <a:off x="10667998" y="2258080"/>
            <a:ext cx="205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RV TABLE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CD3FD-08E0-9400-AB4D-9CB82D20A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1"/>
          <a:stretch/>
        </p:blipFill>
        <p:spPr>
          <a:xfrm>
            <a:off x="9601200" y="3714810"/>
            <a:ext cx="7803627" cy="203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F9C99-4DE2-64A5-DFCE-0CABC2B6D37C}"/>
              </a:ext>
            </a:extLst>
          </p:cNvPr>
          <p:cNvSpPr txBox="1"/>
          <p:nvPr/>
        </p:nvSpPr>
        <p:spPr>
          <a:xfrm>
            <a:off x="14301046" y="2411968"/>
            <a:ext cx="162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Employee ID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320441-367E-AFFB-EAA6-5517300C06F4}"/>
              </a:ext>
            </a:extLst>
          </p:cNvPr>
          <p:cNvCxnSpPr>
            <a:cxnSpLocks/>
          </p:cNvCxnSpPr>
          <p:nvPr/>
        </p:nvCxnSpPr>
        <p:spPr>
          <a:xfrm flipV="1">
            <a:off x="15011400" y="2781300"/>
            <a:ext cx="0" cy="93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EAFE73-22F6-88BD-8FCF-12C07B9F7FCD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F65B7-F0CA-9FE0-FE1C-954767366D1C}"/>
              </a:ext>
            </a:extLst>
          </p:cNvPr>
          <p:cNvSpPr txBox="1"/>
          <p:nvPr/>
        </p:nvSpPr>
        <p:spPr>
          <a:xfrm>
            <a:off x="3200400" y="7049065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askerville Old Face" panose="02020602080505020303" pitchFamily="18" charset="0"/>
              </a:rPr>
              <a:t>Both the tables are related to each other with a common field </a:t>
            </a:r>
            <a:r>
              <a:rPr lang="en-US" sz="3000" b="1" dirty="0">
                <a:latin typeface="Baskerville Old Face" panose="02020602080505020303" pitchFamily="18" charset="0"/>
              </a:rPr>
              <a:t>“ITEMID.”</a:t>
            </a:r>
            <a:endParaRPr lang="en-IN" sz="3000" b="1" dirty="0">
              <a:latin typeface="Baskerville Old Face" panose="020206020805050203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83E92-8E6A-CDE4-49C6-B1E68EEDB06E}"/>
              </a:ext>
            </a:extLst>
          </p:cNvPr>
          <p:cNvCxnSpPr>
            <a:cxnSpLocks/>
          </p:cNvCxnSpPr>
          <p:nvPr/>
        </p:nvCxnSpPr>
        <p:spPr>
          <a:xfrm flipV="1">
            <a:off x="7142154" y="3611314"/>
            <a:ext cx="935046" cy="108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780CC8-7F3A-A05B-2CEF-E6E07F85ADAC}"/>
              </a:ext>
            </a:extLst>
          </p:cNvPr>
          <p:cNvCxnSpPr>
            <a:cxnSpLocks/>
          </p:cNvCxnSpPr>
          <p:nvPr/>
        </p:nvCxnSpPr>
        <p:spPr>
          <a:xfrm flipH="1" flipV="1">
            <a:off x="8724900" y="3611254"/>
            <a:ext cx="876300" cy="108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048098-D92B-AD30-D505-D2F9AA40EBB4}"/>
              </a:ext>
            </a:extLst>
          </p:cNvPr>
          <p:cNvSpPr txBox="1"/>
          <p:nvPr/>
        </p:nvSpPr>
        <p:spPr>
          <a:xfrm>
            <a:off x="7620000" y="3029010"/>
            <a:ext cx="175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Item ID</a:t>
            </a:r>
            <a:endParaRPr lang="en-IN" sz="3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90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53772811-FFBB-381A-02CB-AAA5E9CE9B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6F1FCF3-B2A7-08FB-E4F3-7E1AAAAB6AA9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ED4EB-133B-2F48-9D56-138883BD5912}"/>
              </a:ext>
            </a:extLst>
          </p:cNvPr>
          <p:cNvSpPr txBox="1"/>
          <p:nvPr/>
        </p:nvSpPr>
        <p:spPr>
          <a:xfrm>
            <a:off x="6705600" y="6477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Generation of an RV form: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945A0-7631-9D61-4CB9-9C5475AEC500}"/>
              </a:ext>
            </a:extLst>
          </p:cNvPr>
          <p:cNvSpPr txBox="1"/>
          <p:nvPr/>
        </p:nvSpPr>
        <p:spPr>
          <a:xfrm>
            <a:off x="3733800" y="9044024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skerville Old Face" panose="02020602080505020303" pitchFamily="18" charset="0"/>
              </a:rPr>
              <a:t>Data input: </a:t>
            </a:r>
            <a:r>
              <a:rPr lang="en-US" sz="3200" dirty="0">
                <a:latin typeface="Baskerville Old Face" panose="02020602080505020303" pitchFamily="18" charset="0"/>
              </a:rPr>
              <a:t>User fill out and submit the form on webpage.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78AFE-50C2-B5A9-E3EE-0C7F12642F64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A2E0D-C461-3EDC-C83E-7BDD816E2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9" y="1714500"/>
            <a:ext cx="13955809" cy="6653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504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891BFA17-3B17-B580-6B48-636A32DE67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50330-3C29-6DB1-E51B-9D71CD8F60D2}"/>
              </a:ext>
            </a:extLst>
          </p:cNvPr>
          <p:cNvSpPr txBox="1"/>
          <p:nvPr/>
        </p:nvSpPr>
        <p:spPr>
          <a:xfrm>
            <a:off x="2438400" y="-79510"/>
            <a:ext cx="102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Incrementation of RV Number each time you generate a new RV: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A6B00-2790-021B-B11D-5E739AEF573F}"/>
              </a:ext>
            </a:extLst>
          </p:cNvPr>
          <p:cNvSpPr txBox="1"/>
          <p:nvPr/>
        </p:nvSpPr>
        <p:spPr>
          <a:xfrm>
            <a:off x="2539939" y="424203"/>
            <a:ext cx="84020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b="1" dirty="0">
                <a:latin typeface="Baskerville Old Face" panose="02020602080505020303" pitchFamily="18" charset="0"/>
              </a:rPr>
              <a:t>("SELECT </a:t>
            </a:r>
            <a:r>
              <a:rPr lang="en-US" sz="2400" b="1" dirty="0" err="1">
                <a:latin typeface="Baskerville Old Face" panose="02020602080505020303" pitchFamily="18" charset="0"/>
              </a:rPr>
              <a:t>rvnumber</a:t>
            </a:r>
            <a:r>
              <a:rPr lang="en-US" sz="2400" b="1" dirty="0">
                <a:latin typeface="Baskerville Old Face" panose="02020602080505020303" pitchFamily="18" charset="0"/>
              </a:rPr>
              <a:t> FROM </a:t>
            </a:r>
            <a:r>
              <a:rPr lang="en-US" sz="2400" b="1" dirty="0" err="1">
                <a:latin typeface="Baskerville Old Face" panose="02020602080505020303" pitchFamily="18" charset="0"/>
              </a:rPr>
              <a:t>rvtable</a:t>
            </a:r>
            <a:r>
              <a:rPr lang="en-US" sz="2400" b="1" dirty="0">
                <a:latin typeface="Baskerville Old Face" panose="02020602080505020303" pitchFamily="18" charset="0"/>
              </a:rPr>
              <a:t> ORDER BY </a:t>
            </a:r>
            <a:r>
              <a:rPr lang="en-US" sz="2400" b="1" dirty="0" err="1">
                <a:latin typeface="Baskerville Old Face" panose="02020602080505020303" pitchFamily="18" charset="0"/>
              </a:rPr>
              <a:t>rvnumber</a:t>
            </a:r>
            <a:r>
              <a:rPr lang="en-US" sz="2400" b="1" dirty="0">
                <a:latin typeface="Baskerville Old Face" panose="02020602080505020303" pitchFamily="18" charset="0"/>
              </a:rPr>
              <a:t> DESC LIMIT 1")</a:t>
            </a:r>
            <a:r>
              <a:rPr lang="en-US" sz="2400" dirty="0">
                <a:latin typeface="Baskerville Old Face" panose="02020602080505020303" pitchFamily="18" charset="0"/>
              </a:rPr>
              <a:t>    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# If there are existing RV numbers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if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[0]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Extract the last three digits from the RV number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= int(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last_rv_number.split</a:t>
            </a:r>
            <a:r>
              <a:rPr lang="en-US" sz="2400" dirty="0">
                <a:latin typeface="Baskerville Old Face" panose="02020602080505020303" pitchFamily="18" charset="0"/>
              </a:rPr>
              <a:t>("-")[1])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Increment the last three digits by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+ 1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Format the new RV number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new_rv_number</a:t>
            </a:r>
            <a:r>
              <a:rPr lang="en-US" sz="2400" dirty="0">
                <a:latin typeface="Baskerville Old Face" panose="02020602080505020303" pitchFamily="18" charset="0"/>
              </a:rPr>
              <a:t> = "RV-{0:03d}-2024".format(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If there are no existing RV numbers,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	start from RV-001-2024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new_rv_number</a:t>
            </a:r>
            <a:r>
              <a:rPr lang="en-US" sz="2400" dirty="0">
                <a:latin typeface="Baskerville Old Face" panose="02020602080505020303" pitchFamily="18" charset="0"/>
              </a:rPr>
              <a:t> = "RV-001-2024"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99700-76E7-B2DE-BCB7-21AB6BA12131}"/>
              </a:ext>
            </a:extLst>
          </p:cNvPr>
          <p:cNvSpPr txBox="1"/>
          <p:nvPr/>
        </p:nvSpPr>
        <p:spPr>
          <a:xfrm>
            <a:off x="430161" y="6525280"/>
            <a:ext cx="897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Inserting the data input from user into the </a:t>
            </a: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rvprint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table: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DB007-5F36-0702-15A0-2C1A5DBFD621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2C8F5-C639-21B9-D2B7-C5169F44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071" y="5733301"/>
            <a:ext cx="7295129" cy="4058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AFEB1-3DE5-D677-A6E0-BB54029332A0}"/>
              </a:ext>
            </a:extLst>
          </p:cNvPr>
          <p:cNvSpPr txBox="1"/>
          <p:nvPr/>
        </p:nvSpPr>
        <p:spPr>
          <a:xfrm>
            <a:off x="207391" y="7114044"/>
            <a:ext cx="9718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# Insert the form data into the </a:t>
            </a:r>
            <a:r>
              <a:rPr lang="en-IN" sz="2400" dirty="0" err="1">
                <a:latin typeface="Baskerville Old Face" panose="02020602080505020303" pitchFamily="18" charset="0"/>
              </a:rPr>
              <a:t>rvprint</a:t>
            </a:r>
            <a:r>
              <a:rPr lang="en-IN" sz="2400" dirty="0">
                <a:latin typeface="Baskerville Old Face" panose="02020602080505020303" pitchFamily="18" charset="0"/>
              </a:rPr>
              <a:t> table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("INSERT INTO </a:t>
            </a:r>
            <a:r>
              <a:rPr lang="en-IN" sz="2400" dirty="0" err="1">
                <a:latin typeface="Baskerville Old Face" panose="02020602080505020303" pitchFamily="18" charset="0"/>
              </a:rPr>
              <a:t>rvtable</a:t>
            </a:r>
            <a:r>
              <a:rPr lang="en-IN" sz="2400" dirty="0">
                <a:latin typeface="Baskerville Old Face" panose="02020602080505020303" pitchFamily="18" charset="0"/>
              </a:rPr>
              <a:t> (</a:t>
            </a:r>
            <a:r>
              <a:rPr lang="en-IN" sz="2400" dirty="0" err="1">
                <a:latin typeface="Baskerville Old Face" panose="02020602080505020303" pitchFamily="18" charset="0"/>
              </a:rPr>
              <a:t>rvnumber,itemid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quantitybought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supid</a:t>
            </a:r>
            <a:r>
              <a:rPr lang="en-IN" sz="2400" dirty="0">
                <a:latin typeface="Baskerville Old Face" panose="02020602080505020303" pitchFamily="18" charset="0"/>
              </a:rPr>
              <a:t>, amount, </a:t>
            </a:r>
            <a:r>
              <a:rPr lang="en-IN" sz="2400" dirty="0" err="1">
                <a:latin typeface="Baskerville Old Face" panose="02020602080505020303" pitchFamily="18" charset="0"/>
              </a:rPr>
              <a:t>modeofpayment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receiptnumber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orderdate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arrivaldate</a:t>
            </a:r>
            <a:r>
              <a:rPr lang="en-IN" sz="2400" dirty="0">
                <a:latin typeface="Baskerville Old Face" panose="02020602080505020303" pitchFamily="18" charset="0"/>
              </a:rPr>
              <a:t>) VALUES (?,?,?,?,?,?,?,?,?,?)",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           (</a:t>
            </a:r>
            <a:r>
              <a:rPr lang="en-IN" sz="2400" dirty="0" err="1">
                <a:latin typeface="Baskerville Old Face" panose="02020602080505020303" pitchFamily="18" charset="0"/>
              </a:rPr>
              <a:t>new_rv_number,itemname</a:t>
            </a:r>
            <a:r>
              <a:rPr lang="en-IN" sz="2400" dirty="0">
                <a:latin typeface="Baskerville Old Face" panose="02020602080505020303" pitchFamily="18" charset="0"/>
              </a:rPr>
              <a:t>, quantity, </a:t>
            </a:r>
            <a:r>
              <a:rPr lang="en-IN" sz="2400" dirty="0" err="1">
                <a:latin typeface="Baskerville Old Face" panose="02020602080505020303" pitchFamily="18" charset="0"/>
              </a:rPr>
              <a:t>supid</a:t>
            </a:r>
            <a:r>
              <a:rPr lang="en-IN" sz="2400" dirty="0">
                <a:latin typeface="Baskerville Old Face" panose="02020602080505020303" pitchFamily="18" charset="0"/>
              </a:rPr>
              <a:t>, amount, </a:t>
            </a:r>
            <a:r>
              <a:rPr lang="en-IN" sz="2400" dirty="0" err="1">
                <a:latin typeface="Baskerville Old Face" panose="02020602080505020303" pitchFamily="18" charset="0"/>
              </a:rPr>
              <a:t>mode_of_payment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receipt_num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receipt_Date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order_Date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arrival_Date</a:t>
            </a:r>
            <a:r>
              <a:rPr lang="en-IN" sz="240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conn.commit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6C73CB-4E82-0979-0023-CCC286C76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854" y="516686"/>
            <a:ext cx="6019346" cy="2417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4AF04-A2F3-6850-0982-C29C9DE05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6"/>
          <a:stretch/>
        </p:blipFill>
        <p:spPr>
          <a:xfrm>
            <a:off x="11201855" y="3107486"/>
            <a:ext cx="6019345" cy="2417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8042483-E4C9-01F1-4551-732C078A6042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6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40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A56581B-89B3-88D2-6F51-E6C19F93ED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3165ECAD-6CE1-28A2-024A-FBBBCBBDD358}"/>
              </a:ext>
            </a:extLst>
          </p:cNvPr>
          <p:cNvSpPr txBox="1"/>
          <p:nvPr/>
        </p:nvSpPr>
        <p:spPr>
          <a:xfrm>
            <a:off x="990600" y="3444284"/>
            <a:ext cx="16535400" cy="339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W</a:t>
            </a: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elcome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Dr. GVNKV Subbarao</a:t>
            </a:r>
          </a:p>
        </p:txBody>
      </p:sp>
    </p:spTree>
    <p:extLst>
      <p:ext uri="{BB962C8B-B14F-4D97-AF65-F5344CB8AC3E}">
        <p14:creationId xmlns:p14="http://schemas.microsoft.com/office/powerpoint/2010/main" val="212281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64CD974-D288-02C1-258D-5B470F48911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64C9F-C99B-3762-E7A0-7FE266204683}"/>
              </a:ext>
            </a:extLst>
          </p:cNvPr>
          <p:cNvSpPr txBox="1"/>
          <p:nvPr/>
        </p:nvSpPr>
        <p:spPr>
          <a:xfrm>
            <a:off x="6111551" y="839569"/>
            <a:ext cx="48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Supplier drop down: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55569E2-098C-6739-E7CE-F96E3BF6B115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BE504-F431-CA6D-D32C-0704B5B9883D}"/>
              </a:ext>
            </a:extLst>
          </p:cNvPr>
          <p:cNvSpPr txBox="1"/>
          <p:nvPr/>
        </p:nvSpPr>
        <p:spPr>
          <a:xfrm>
            <a:off x="762000" y="3283208"/>
            <a:ext cx="1287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def </a:t>
            </a:r>
            <a:r>
              <a:rPr lang="en-IN" sz="2800" dirty="0" err="1">
                <a:latin typeface="Baskerville Old Face" panose="02020602080505020303" pitchFamily="18" charset="0"/>
              </a:rPr>
              <a:t>generate_supplier_dropdown</a:t>
            </a:r>
            <a:r>
              <a:rPr lang="en-IN" sz="2800" dirty="0">
                <a:latin typeface="Baskerville Old Face" panose="02020602080505020303" pitchFamily="18" charset="0"/>
              </a:rPr>
              <a:t>():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("SELECT DISTINCT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 FROM </a:t>
            </a:r>
            <a:r>
              <a:rPr lang="en-IN" sz="2800" dirty="0" err="1">
                <a:latin typeface="Baskerville Old Face" panose="02020602080505020303" pitchFamily="18" charset="0"/>
              </a:rPr>
              <a:t>itemtable</a:t>
            </a:r>
            <a:r>
              <a:rPr lang="en-IN" sz="28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suppliers = </a:t>
            </a:r>
            <a:r>
              <a:rPr lang="en-IN" sz="28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= "&lt;select name='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' id='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' style='border: 1px solid #800000; padding: 5px; display: inline-block;'&gt;"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"&lt;option value='' selected disabled&gt;Select Supplier&lt;/option&gt;"  # Set default option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for supplier in suppliers: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"&lt;option value='{}'&gt;{}&lt;/option&gt;".format(supplier[0], supplier[0])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"&lt;/select&gt;"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return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endParaRPr lang="en-IN" sz="2800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459DB-744A-C116-E7F5-D97F55C9E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" t="2056" r="4677"/>
          <a:stretch/>
        </p:blipFill>
        <p:spPr>
          <a:xfrm>
            <a:off x="13962030" y="1638300"/>
            <a:ext cx="3335370" cy="7221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B22B0-4529-59E6-7CEC-4E5751743CE3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</p:spTree>
    <p:extLst>
      <p:ext uri="{BB962C8B-B14F-4D97-AF65-F5344CB8AC3E}">
        <p14:creationId xmlns:p14="http://schemas.microsoft.com/office/powerpoint/2010/main" val="361887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B06BBC1A-88FE-A862-1941-8A9AC37AF3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0059A-A084-0BBA-369A-705FC08058BF}"/>
              </a:ext>
            </a:extLst>
          </p:cNvPr>
          <p:cNvSpPr txBox="1"/>
          <p:nvPr/>
        </p:nvSpPr>
        <p:spPr>
          <a:xfrm>
            <a:off x="6096000" y="295374"/>
            <a:ext cx="4183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Printing of the RV form: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AC44-2165-16D6-995F-2649CC67AC75}"/>
              </a:ext>
            </a:extLst>
          </p:cNvPr>
          <p:cNvSpPr txBox="1"/>
          <p:nvPr/>
        </p:nvSpPr>
        <p:spPr>
          <a:xfrm>
            <a:off x="477478" y="8171281"/>
            <a:ext cx="86665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The RV form is then generated by fetching the input from user from the </a:t>
            </a:r>
            <a:r>
              <a:rPr lang="en-US" sz="2800" dirty="0" err="1">
                <a:latin typeface="Baskerville Old Face" panose="02020602080505020303" pitchFamily="18" charset="0"/>
              </a:rPr>
              <a:t>rvprint</a:t>
            </a:r>
            <a:r>
              <a:rPr lang="en-US" sz="2800" dirty="0">
                <a:latin typeface="Baskerville Old Face" panose="02020602080505020303" pitchFamily="18" charset="0"/>
              </a:rPr>
              <a:t> table.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2837-7662-3360-A33F-D9D3AB2A8B2D}"/>
              </a:ext>
            </a:extLst>
          </p:cNvPr>
          <p:cNvSpPr txBox="1"/>
          <p:nvPr/>
        </p:nvSpPr>
        <p:spPr>
          <a:xfrm>
            <a:off x="354269" y="2846961"/>
            <a:ext cx="12115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Baskerville Old Face" panose="02020602080505020303" pitchFamily="18" charset="0"/>
              </a:rPr>
              <a:t>print("&lt;div style='text-align: </a:t>
            </a:r>
            <a:r>
              <a:rPr lang="en-IN" sz="2500" dirty="0" err="1">
                <a:latin typeface="Baskerville Old Face" panose="02020602080505020303" pitchFamily="18" charset="0"/>
              </a:rPr>
              <a:t>center</a:t>
            </a:r>
            <a:r>
              <a:rPr lang="en-IN" sz="2500" dirty="0">
                <a:latin typeface="Baskerville Old Face" panose="02020602080505020303" pitchFamily="18" charset="0"/>
              </a:rPr>
              <a:t>;'&gt;")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print("&lt;table style='margin: 0 auto; border-collapse: collapse;'&gt;")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print("&lt;tr&gt;")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#ccc;'&gt;S.NO&lt;/th&gt;")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#ccc;'&gt;RV Number&lt;/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#ccc;'&gt;Item ID&lt;/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#ccc;'&gt;Amount&lt;/th&gt;")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#ccc;'&gt;Payment Date&lt;/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#ccc;'&gt;Mode Of Payment&lt;/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#ccc;'&gt;Quantity&lt;/th&gt;")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print("&lt;/tr&gt;")</a:t>
            </a:r>
          </a:p>
          <a:p>
            <a:endParaRPr lang="en-IN" sz="25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68F5-5E00-7891-3717-29A1C5DCC8A1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4A17042-250D-7944-7C80-4B70228FCD1B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33A197-D3F8-EB1C-B83A-A79859C8E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742335"/>
            <a:ext cx="6115050" cy="7981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823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43755923-213F-05EE-1DCA-7452368CE61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 descr="Inventory Management - Google Chrome 6_13_2024 10_03_26 PM">
            <a:extLst>
              <a:ext uri="{FF2B5EF4-FFF2-40B4-BE49-F238E27FC236}">
                <a16:creationId xmlns:a16="http://schemas.microsoft.com/office/drawing/2014/main" id="{30823AEE-88B4-4C58-2C9C-6D32936C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78" r="-149" b="1160"/>
          <a:stretch>
            <a:fillRect/>
          </a:stretch>
        </p:blipFill>
        <p:spPr>
          <a:xfrm>
            <a:off x="6949152" y="2400300"/>
            <a:ext cx="11110248" cy="5637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67F9826-AEB2-89A9-40A5-0A5A86707307}"/>
              </a:ext>
            </a:extLst>
          </p:cNvPr>
          <p:cNvSpPr txBox="1">
            <a:spLocks/>
          </p:cNvSpPr>
          <p:nvPr/>
        </p:nvSpPr>
        <p:spPr>
          <a:xfrm>
            <a:off x="7848600" y="418684"/>
            <a:ext cx="3200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IV FORM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3ED895A-0613-B50E-0DF5-30A8B2857CC4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1BED2C-337B-3FD9-18A1-E96CF91954B6}"/>
              </a:ext>
            </a:extLst>
          </p:cNvPr>
          <p:cNvSpPr txBox="1">
            <a:spLocks/>
          </p:cNvSpPr>
          <p:nvPr/>
        </p:nvSpPr>
        <p:spPr>
          <a:xfrm>
            <a:off x="457200" y="3162300"/>
            <a:ext cx="6400800" cy="4362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generate_item_dropdown</a:t>
            </a:r>
            <a:r>
              <a:rPr lang="en-US" sz="2400" dirty="0">
                <a:latin typeface="Baskerville Old Face" panose="02020602080505020303" pitchFamily="18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DISTINCT 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latin typeface="Baskerville Old Face" panose="02020602080505020303" pitchFamily="18" charset="0"/>
              </a:rPr>
              <a:t>")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items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= "&lt;select name='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' id='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' </a:t>
            </a:r>
            <a:r>
              <a:rPr lang="en-US" sz="2400" dirty="0" err="1">
                <a:latin typeface="Baskerville Old Face" panose="02020602080505020303" pitchFamily="18" charset="0"/>
              </a:rPr>
              <a:t>onchange</a:t>
            </a:r>
            <a:r>
              <a:rPr lang="en-US" sz="2400" dirty="0">
                <a:latin typeface="Baskerville Old Face" panose="02020602080505020303" pitchFamily="18" charset="0"/>
              </a:rPr>
              <a:t>='</a:t>
            </a:r>
            <a:r>
              <a:rPr lang="en-US" sz="2400" dirty="0" err="1">
                <a:latin typeface="Baskerville Old Face" panose="02020602080505020303" pitchFamily="18" charset="0"/>
              </a:rPr>
              <a:t>displayDepartments</a:t>
            </a:r>
            <a:r>
              <a:rPr lang="en-US" sz="2400" dirty="0">
                <a:latin typeface="Baskerville Old Face" panose="02020602080505020303" pitchFamily="18" charset="0"/>
              </a:rPr>
              <a:t>()' style='border: 1px solid #800000; padding: 5px; display: inline-block;'&gt;"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"&lt;option value='' selected disabled&gt;Select Item&lt;/option&gt;"  # Set default option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for item in items: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"&lt;option value='{}'&gt;{}&lt;/option&gt;".format(item[0], item[0])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"&lt;/select&gt;"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return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59D5A-FB24-DC29-2EDB-10DD45362B77}"/>
              </a:ext>
            </a:extLst>
          </p:cNvPr>
          <p:cNvSpPr txBox="1"/>
          <p:nvPr/>
        </p:nvSpPr>
        <p:spPr>
          <a:xfrm>
            <a:off x="449826" y="2624435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HOW THE DROP DOWN TAKES PLACE: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1FC9B-6C6E-FC3E-90EB-F229751774CB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</p:spTree>
    <p:extLst>
      <p:ext uri="{BB962C8B-B14F-4D97-AF65-F5344CB8AC3E}">
        <p14:creationId xmlns:p14="http://schemas.microsoft.com/office/powerpoint/2010/main" val="3971370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F1EFD1D-EB0D-B98C-FD9B-A0933598956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3E00-5AB8-18B9-DE97-2037C60AF7E3}"/>
              </a:ext>
            </a:extLst>
          </p:cNvPr>
          <p:cNvSpPr txBox="1">
            <a:spLocks/>
          </p:cNvSpPr>
          <p:nvPr/>
        </p:nvSpPr>
        <p:spPr>
          <a:xfrm>
            <a:off x="2743200" y="352291"/>
            <a:ext cx="12344400" cy="78131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IV Number generation: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E92B210-EB3A-6076-90B2-BA11D49251F4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B39126-ACE4-1F5E-9109-A6BB35166123}"/>
              </a:ext>
            </a:extLst>
          </p:cNvPr>
          <p:cNvSpPr txBox="1">
            <a:spLocks/>
          </p:cNvSpPr>
          <p:nvPr/>
        </p:nvSpPr>
        <p:spPr>
          <a:xfrm>
            <a:off x="152400" y="3467100"/>
            <a:ext cx="9258452" cy="4267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800" dirty="0">
                <a:latin typeface="Baskerville Old Face" panose="02020602080505020303" pitchFamily="18" charset="0"/>
              </a:rPr>
              <a:t>("SELECT </a:t>
            </a:r>
            <a:r>
              <a:rPr lang="en-US" sz="2800" dirty="0" err="1">
                <a:latin typeface="Baskerville Old Face" panose="02020602080505020303" pitchFamily="18" charset="0"/>
              </a:rPr>
              <a:t>ivnumber</a:t>
            </a:r>
            <a:r>
              <a:rPr lang="en-US" sz="2800" dirty="0">
                <a:latin typeface="Baskerville Old Face" panose="02020602080505020303" pitchFamily="18" charset="0"/>
              </a:rPr>
              <a:t> FROM </a:t>
            </a:r>
            <a:r>
              <a:rPr lang="en-US" sz="2800" dirty="0" err="1">
                <a:latin typeface="Baskerville Old Face" panose="02020602080505020303" pitchFamily="18" charset="0"/>
              </a:rPr>
              <a:t>ivtable</a:t>
            </a:r>
            <a:r>
              <a:rPr lang="en-US" sz="2800" dirty="0">
                <a:latin typeface="Baskerville Old Face" panose="02020602080505020303" pitchFamily="18" charset="0"/>
              </a:rPr>
              <a:t> ORDER BY </a:t>
            </a:r>
            <a:r>
              <a:rPr lang="en-US" sz="2800" dirty="0" err="1">
                <a:latin typeface="Baskerville Old Face" panose="02020602080505020303" pitchFamily="18" charset="0"/>
              </a:rPr>
              <a:t>ivnumber</a:t>
            </a:r>
            <a:r>
              <a:rPr lang="en-US" sz="2800" dirty="0">
                <a:latin typeface="Baskerville Old Face" panose="02020602080505020303" pitchFamily="18" charset="0"/>
              </a:rPr>
              <a:t> DESC LIMIT 1")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 = </a:t>
            </a:r>
            <a:r>
              <a:rPr lang="en-US" sz="28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800" dirty="0">
                <a:latin typeface="Baskerville Old Face" panose="02020602080505020303" pitchFamily="18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	  if 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last_digits</a:t>
            </a:r>
            <a:r>
              <a:rPr lang="en-US" sz="2800" dirty="0">
                <a:latin typeface="Baskerville Old Face" panose="02020602080505020303" pitchFamily="18" charset="0"/>
              </a:rPr>
              <a:t> = int(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[0].split("-")[1]) + 1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new_iv_number</a:t>
            </a:r>
            <a:r>
              <a:rPr lang="en-US" sz="2800" dirty="0">
                <a:latin typeface="Baskerville Old Face" panose="02020602080505020303" pitchFamily="18" charset="0"/>
              </a:rPr>
              <a:t> = "IV-{0:03d}-2024".format(</a:t>
            </a:r>
            <a:r>
              <a:rPr lang="en-US" sz="2800" dirty="0" err="1">
                <a:latin typeface="Baskerville Old Face" panose="02020602080505020303" pitchFamily="18" charset="0"/>
              </a:rPr>
              <a:t>last_digits</a:t>
            </a:r>
            <a:r>
              <a:rPr lang="en-US" sz="2800" dirty="0">
                <a:latin typeface="Baskerville Old Face" panose="02020602080505020303" pitchFamily="18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else: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new_iv_number</a:t>
            </a:r>
            <a:r>
              <a:rPr lang="en-US" sz="2800" dirty="0">
                <a:latin typeface="Baskerville Old Face" panose="02020602080505020303" pitchFamily="18" charset="0"/>
              </a:rPr>
              <a:t> = "IV-001-2024"</a:t>
            </a:r>
          </a:p>
        </p:txBody>
      </p:sp>
      <p:pic>
        <p:nvPicPr>
          <p:cNvPr id="5" name="Content Placeholder 5" descr="Inventory Management - Google Chrome 6_13_2024 10_03_34 PM">
            <a:extLst>
              <a:ext uri="{FF2B5EF4-FFF2-40B4-BE49-F238E27FC236}">
                <a16:creationId xmlns:a16="http://schemas.microsoft.com/office/drawing/2014/main" id="{319AA06E-E00A-6F97-C246-75F72058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52" y="1485900"/>
            <a:ext cx="7505548" cy="8218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A5B37-D86B-DC21-9939-91E1069A7B5A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</p:spTree>
    <p:extLst>
      <p:ext uri="{BB962C8B-B14F-4D97-AF65-F5344CB8AC3E}">
        <p14:creationId xmlns:p14="http://schemas.microsoft.com/office/powerpoint/2010/main" val="46673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71EDF71-6BC8-C562-D1A9-463818359BEA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2D678-381D-3BED-4AB9-8034D6DD9D25}"/>
              </a:ext>
            </a:extLst>
          </p:cNvPr>
          <p:cNvSpPr txBox="1">
            <a:spLocks/>
          </p:cNvSpPr>
          <p:nvPr/>
        </p:nvSpPr>
        <p:spPr>
          <a:xfrm>
            <a:off x="2218780" y="365429"/>
            <a:ext cx="390525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Use of IV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print page: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2D416C1-3BDA-E348-60BB-93094833D05E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Inventory Management - Google Chrome 6_13_2024 10_03_34 PM">
            <a:extLst>
              <a:ext uri="{FF2B5EF4-FFF2-40B4-BE49-F238E27FC236}">
                <a16:creationId xmlns:a16="http://schemas.microsoft.com/office/drawing/2014/main" id="{41D63D0E-8C64-33F5-4839-3A2A533D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8" t="10932" r="15864" b="5820"/>
          <a:stretch/>
        </p:blipFill>
        <p:spPr>
          <a:xfrm>
            <a:off x="6019800" y="266700"/>
            <a:ext cx="11554370" cy="8057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5AB3-33AF-6CC7-616F-F581BFF91F42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3EA869-094E-3872-FB27-575E9988C8CB}"/>
              </a:ext>
            </a:extLst>
          </p:cNvPr>
          <p:cNvSpPr txBox="1">
            <a:spLocks/>
          </p:cNvSpPr>
          <p:nvPr/>
        </p:nvSpPr>
        <p:spPr>
          <a:xfrm>
            <a:off x="76200" y="8963882"/>
            <a:ext cx="18288000" cy="10564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It will sort the table to find the highest iv number which is latest and prints the corresponding details </a:t>
            </a:r>
          </a:p>
        </p:txBody>
      </p:sp>
    </p:spTree>
    <p:extLst>
      <p:ext uri="{BB962C8B-B14F-4D97-AF65-F5344CB8AC3E}">
        <p14:creationId xmlns:p14="http://schemas.microsoft.com/office/powerpoint/2010/main" val="3786027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6B1B22A1-14B0-C673-2930-DB1CAF1EC5B3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6D445-0547-64E1-3742-DFA930578352}"/>
              </a:ext>
            </a:extLst>
          </p:cNvPr>
          <p:cNvSpPr txBox="1">
            <a:spLocks/>
          </p:cNvSpPr>
          <p:nvPr/>
        </p:nvSpPr>
        <p:spPr>
          <a:xfrm>
            <a:off x="7277100" y="202172"/>
            <a:ext cx="3733800" cy="906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Reorder Level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26F57E4-2AD6-3D8E-0264-5CEFA0B66DB3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8660D-86A7-00DE-6DCD-C208474A3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48" r="50714" b="13691"/>
          <a:stretch/>
        </p:blipFill>
        <p:spPr>
          <a:xfrm>
            <a:off x="8915400" y="2095500"/>
            <a:ext cx="9159296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9F0DF-1606-6DF8-FBBB-630611DBE6F2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7306D1B-A345-EE38-6014-9F1BBA57A1C7}"/>
              </a:ext>
            </a:extLst>
          </p:cNvPr>
          <p:cNvSpPr txBox="1">
            <a:spLocks/>
          </p:cNvSpPr>
          <p:nvPr/>
        </p:nvSpPr>
        <p:spPr>
          <a:xfrm>
            <a:off x="1295400" y="2247900"/>
            <a:ext cx="7315200" cy="746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def </a:t>
            </a:r>
            <a:r>
              <a:rPr lang="en-IN" sz="1900" dirty="0" err="1">
                <a:latin typeface="Baskerville Old Face" panose="02020602080505020303" pitchFamily="18" charset="0"/>
              </a:rPr>
              <a:t>display_item_table</a:t>
            </a:r>
            <a:r>
              <a:rPr lang="en-IN" sz="1900" dirty="0">
                <a:latin typeface="Baskerville Old Face" panose="02020602080505020303" pitchFamily="18" charset="0"/>
              </a:rPr>
              <a:t>(): #a function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</a:t>
            </a:r>
            <a:r>
              <a:rPr lang="en-IN" sz="19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1900" b="1" dirty="0">
                <a:latin typeface="Baskerville Old Face" panose="02020602080505020303" pitchFamily="18" charset="0"/>
              </a:rPr>
              <a:t>("SELECT </a:t>
            </a:r>
            <a:r>
              <a:rPr lang="en-IN" sz="1900" b="1" dirty="0" err="1">
                <a:latin typeface="Baskerville Old Face" panose="02020602080505020303" pitchFamily="18" charset="0"/>
              </a:rPr>
              <a:t>itemid</a:t>
            </a:r>
            <a:r>
              <a:rPr lang="en-IN" sz="1900" b="1" dirty="0">
                <a:latin typeface="Baskerville Old Face" panose="02020602080505020303" pitchFamily="18" charset="0"/>
              </a:rPr>
              <a:t>, </a:t>
            </a:r>
            <a:r>
              <a:rPr lang="en-IN" sz="1900" b="1" dirty="0" err="1">
                <a:latin typeface="Baskerville Old Face" panose="02020602080505020303" pitchFamily="18" charset="0"/>
              </a:rPr>
              <a:t>reorderlvl</a:t>
            </a:r>
            <a:r>
              <a:rPr lang="en-IN" sz="1900" b="1" dirty="0">
                <a:latin typeface="Baskerville Old Face" panose="02020602080505020303" pitchFamily="18" charset="0"/>
              </a:rPr>
              <a:t>, </a:t>
            </a:r>
            <a:r>
              <a:rPr lang="en-IN" sz="1900" b="1" dirty="0" err="1">
                <a:latin typeface="Baskerville Old Face" panose="02020602080505020303" pitchFamily="18" charset="0"/>
              </a:rPr>
              <a:t>itemname</a:t>
            </a:r>
            <a:r>
              <a:rPr lang="en-IN" sz="1900" b="1" dirty="0">
                <a:latin typeface="Baskerville Old Face" panose="02020602080505020303" pitchFamily="18" charset="0"/>
              </a:rPr>
              <a:t> FROM </a:t>
            </a:r>
            <a:r>
              <a:rPr lang="en-IN" sz="1900" b="1" dirty="0" err="1">
                <a:latin typeface="Baskerville Old Face" panose="02020602080505020303" pitchFamily="18" charset="0"/>
              </a:rPr>
              <a:t>itemtable</a:t>
            </a:r>
            <a:r>
              <a:rPr lang="en-IN" sz="1900" b="1" dirty="0">
                <a:latin typeface="Baskerville Old Face" panose="02020602080505020303" pitchFamily="18" charset="0"/>
              </a:rPr>
              <a:t>") </a:t>
            </a:r>
            <a:r>
              <a:rPr lang="en-IN" sz="1900" dirty="0">
                <a:latin typeface="Baskerville Old Face" panose="02020602080505020303" pitchFamily="18" charset="0"/>
              </a:rPr>
              <a:t>#cursor object establishes connection btw database, execute ids a method defined in sqlite3 module which helps to execute a query &amp; SELECT is a clause, which </a:t>
            </a:r>
            <a:r>
              <a:rPr lang="en-IN" sz="1900" dirty="0" err="1">
                <a:latin typeface="Baskerville Old Face" panose="02020602080505020303" pitchFamily="18" charset="0"/>
              </a:rPr>
              <a:t>seletcs</a:t>
            </a:r>
            <a:r>
              <a:rPr lang="en-IN" sz="1900" dirty="0">
                <a:latin typeface="Baskerville Old Face" panose="02020602080505020303" pitchFamily="18" charset="0"/>
              </a:rPr>
              <a:t> particular field from particular table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b="1" dirty="0">
                <a:latin typeface="Baskerville Old Face" panose="02020602080505020303" pitchFamily="18" charset="0"/>
              </a:rPr>
              <a:t>    rows = </a:t>
            </a:r>
            <a:r>
              <a:rPr lang="en-IN" sz="1900" b="1" dirty="0" err="1">
                <a:latin typeface="Baskerville Old Face" panose="02020602080505020303" pitchFamily="18" charset="0"/>
              </a:rPr>
              <a:t>cursor.fetchall</a:t>
            </a:r>
            <a:r>
              <a:rPr lang="en-IN" sz="1900" b="1" dirty="0">
                <a:latin typeface="Baskerville Old Face" panose="02020602080505020303" pitchFamily="18" charset="0"/>
              </a:rPr>
              <a:t>() </a:t>
            </a:r>
            <a:r>
              <a:rPr lang="en-IN" sz="1900" dirty="0">
                <a:latin typeface="Baskerville Old Face" panose="02020602080505020303" pitchFamily="18" charset="0"/>
              </a:rPr>
              <a:t>#all the data which matches </a:t>
            </a:r>
            <a:r>
              <a:rPr lang="en-IN" sz="1900" dirty="0" err="1">
                <a:latin typeface="Baskerville Old Face" panose="02020602080505020303" pitchFamily="18" charset="0"/>
              </a:rPr>
              <a:t>sql</a:t>
            </a:r>
            <a:r>
              <a:rPr lang="en-IN" sz="1900" dirty="0">
                <a:latin typeface="Baskerville Old Face" panose="02020602080505020303" pitchFamily="18" charset="0"/>
              </a:rPr>
              <a:t> query is fetched by method </a:t>
            </a:r>
            <a:r>
              <a:rPr lang="en-IN" sz="1900" dirty="0" err="1">
                <a:latin typeface="Baskerville Old Face" panose="02020602080505020303" pitchFamily="18" charset="0"/>
              </a:rPr>
              <a:t>fetchall</a:t>
            </a:r>
            <a:r>
              <a:rPr lang="en-IN" sz="1900" dirty="0">
                <a:latin typeface="Baskerville Old Face" panose="02020602080505020303" pitchFamily="18" charset="0"/>
              </a:rPr>
              <a:t>() &amp; stored in rows object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if rows: #if rows object isn’t empty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print("&lt;div style='max-width: 800px; margin: </a:t>
            </a:r>
            <a:r>
              <a:rPr lang="en-IN" sz="1900" dirty="0" err="1">
                <a:latin typeface="Baskerville Old Face" panose="02020602080505020303" pitchFamily="18" charset="0"/>
              </a:rPr>
              <a:t>auto;padding-top</a:t>
            </a:r>
            <a:r>
              <a:rPr lang="en-IN" sz="1900" dirty="0">
                <a:latin typeface="Baskerville Old Face" panose="02020602080505020303" pitchFamily="18" charset="0"/>
              </a:rPr>
              <a:t>: -20px;'&gt;")  # Limiting the width of the table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print("&lt;table&gt;")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print("&lt;tr&gt;&lt;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&gt;Item ID&lt;/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&gt;Item Name&lt;/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&gt;Reorder Level&lt;/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&gt;&lt;/tr&gt;") #printing table fieldnames using html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for row in rows: #iterating through data </a:t>
            </a:r>
            <a:r>
              <a:rPr lang="en-IN" sz="1900" dirty="0" err="1">
                <a:latin typeface="Baskerville Old Face" panose="02020602080505020303" pitchFamily="18" charset="0"/>
              </a:rPr>
              <a:t>stoted</a:t>
            </a:r>
            <a:r>
              <a:rPr lang="en-IN" sz="1900" dirty="0">
                <a:latin typeface="Baskerville Old Face" panose="02020602080505020303" pitchFamily="18" charset="0"/>
              </a:rPr>
              <a:t> in rows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    print(f"&lt;tr&gt;&lt;td&gt;{row[0]}&lt;/td&gt;&lt;td&gt;{row[2]}&lt;/td&gt;&lt;td&gt;{row[1]}&lt;/td&gt;&lt;/tr&gt;") #at 0</a:t>
            </a:r>
            <a:r>
              <a:rPr lang="en-IN" sz="1900" baseline="30000" dirty="0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itemid</a:t>
            </a:r>
            <a:r>
              <a:rPr lang="en-IN" sz="1900" dirty="0">
                <a:latin typeface="Baskerville Old Face" panose="02020602080505020303" pitchFamily="18" charset="0"/>
              </a:rPr>
              <a:t>, at 1</a:t>
            </a:r>
            <a:r>
              <a:rPr lang="en-IN" sz="1900" baseline="30000" dirty="0">
                <a:latin typeface="Baskerville Old Face" panose="02020602080505020303" pitchFamily="18" charset="0"/>
              </a:rPr>
              <a:t>st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reorderlevel</a:t>
            </a:r>
            <a:r>
              <a:rPr lang="en-IN" sz="1900" dirty="0">
                <a:latin typeface="Baskerville Old Face" panose="02020602080505020303" pitchFamily="18" charset="0"/>
              </a:rPr>
              <a:t>, 2</a:t>
            </a:r>
            <a:r>
              <a:rPr lang="en-IN" sz="1900" baseline="30000" dirty="0">
                <a:latin typeface="Baskerville Old Face" panose="02020602080505020303" pitchFamily="18" charset="0"/>
              </a:rPr>
              <a:t>nd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itemname</a:t>
            </a:r>
            <a:r>
              <a:rPr lang="en-IN" sz="1900" dirty="0">
                <a:latin typeface="Baskerville Old Face" panose="02020602080505020303" pitchFamily="18" charset="0"/>
              </a:rPr>
              <a:t> are present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print("&lt;/table&gt;")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print("&lt;/div&gt;")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else: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print("&lt;p&gt;No items found.&lt;/p&gt;")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 err="1">
                <a:latin typeface="Baskerville Old Face" panose="02020602080505020303" pitchFamily="18" charset="0"/>
              </a:rPr>
              <a:t>display_item_table</a:t>
            </a:r>
            <a:r>
              <a:rPr lang="en-IN" sz="1900" dirty="0">
                <a:latin typeface="Baskerville Old Face" panose="02020602080505020303" pitchFamily="18" charset="0"/>
              </a:rPr>
              <a:t>() #function call</a:t>
            </a:r>
          </a:p>
          <a:p>
            <a:pPr marL="0" indent="0">
              <a:buFont typeface="Arial" pitchFamily="34" charset="0"/>
              <a:buNone/>
            </a:pPr>
            <a:endParaRPr lang="en-IN" sz="1900" dirty="0">
              <a:latin typeface="Baskerville Old Face" panose="02020602080505020303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F35D91-271D-2E60-3840-89691C631D47}"/>
              </a:ext>
            </a:extLst>
          </p:cNvPr>
          <p:cNvSpPr txBox="1">
            <a:spLocks/>
          </p:cNvSpPr>
          <p:nvPr/>
        </p:nvSpPr>
        <p:spPr>
          <a:xfrm>
            <a:off x="2362200" y="1714500"/>
            <a:ext cx="47244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to display reorder level:</a:t>
            </a:r>
          </a:p>
        </p:txBody>
      </p:sp>
    </p:spTree>
    <p:extLst>
      <p:ext uri="{BB962C8B-B14F-4D97-AF65-F5344CB8AC3E}">
        <p14:creationId xmlns:p14="http://schemas.microsoft.com/office/powerpoint/2010/main" val="68653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C0AA5C87-2398-DEDD-B3F1-ACD96D673858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641F-2F8A-069D-74EF-9DAEDE90FE6A}"/>
              </a:ext>
            </a:extLst>
          </p:cNvPr>
          <p:cNvSpPr txBox="1"/>
          <p:nvPr/>
        </p:nvSpPr>
        <p:spPr>
          <a:xfrm>
            <a:off x="609600" y="31578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that’ll redirect to check items below reorder level: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5B2BFB-9E6D-5203-067A-56ACAD5773D7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FC2-1158-30FD-FF2A-B61B72F73635}"/>
              </a:ext>
            </a:extLst>
          </p:cNvPr>
          <p:cNvSpPr txBox="1"/>
          <p:nvPr/>
        </p:nvSpPr>
        <p:spPr>
          <a:xfrm>
            <a:off x="575226" y="4152900"/>
            <a:ext cx="8848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print("""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class="button-container" style="text-align: </a:t>
            </a:r>
            <a:r>
              <a:rPr lang="en-IN" sz="2400" dirty="0" err="1">
                <a:latin typeface="Baskerville Old Face" panose="02020602080505020303" pitchFamily="18" charset="0"/>
              </a:rPr>
              <a:t>center</a:t>
            </a:r>
            <a:r>
              <a:rPr lang="en-IN" sz="2400" dirty="0">
                <a:latin typeface="Baskerville Old Face" panose="02020602080505020303" pitchFamily="18" charset="0"/>
              </a:rPr>
              <a:t>; margin-top: 0px;"&gt;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&lt;form method="post" action="itembelowreorder.py"&gt;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&lt;button type="submit" class="button" name="</a:t>
            </a:r>
            <a:r>
              <a:rPr lang="en-IN" sz="2400" dirty="0" err="1">
                <a:latin typeface="Baskerville Old Face" panose="02020602080505020303" pitchFamily="18" charset="0"/>
              </a:rPr>
              <a:t>check_reorder_button</a:t>
            </a:r>
            <a:r>
              <a:rPr lang="en-IN" sz="2400" dirty="0">
                <a:latin typeface="Baskerville Old Face" panose="02020602080505020303" pitchFamily="18" charset="0"/>
              </a:rPr>
              <a:t>"  style="background-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:#800000 ; 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 </a:t>
            </a:r>
            <a:r>
              <a:rPr lang="en-IN" sz="2400" dirty="0" err="1">
                <a:latin typeface="Baskerville Old Face" panose="02020602080505020303" pitchFamily="18" charset="0"/>
              </a:rPr>
              <a:t>white;height</a:t>
            </a:r>
            <a:r>
              <a:rPr lang="en-IN" sz="2400" dirty="0">
                <a:latin typeface="Baskerville Old Face" panose="02020602080505020303" pitchFamily="18" charset="0"/>
              </a:rPr>
              <a:t>: 40px;"&gt;Check Items Below Reorder Level&lt;/button&gt;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&lt;/form&gt;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""")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3CEA5-E153-5149-655D-927F82601C04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668D7-C4E4-45B0-CE67-197117E0405E}"/>
              </a:ext>
            </a:extLst>
          </p:cNvPr>
          <p:cNvSpPr txBox="1"/>
          <p:nvPr/>
        </p:nvSpPr>
        <p:spPr>
          <a:xfrm>
            <a:off x="9424181" y="1790700"/>
            <a:ext cx="8863819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latin typeface="Baskerville Old Face" panose="02020602080505020303" pitchFamily="18" charset="0"/>
              </a:rPr>
              <a:t>This </a:t>
            </a:r>
            <a:r>
              <a:rPr lang="en-IN" sz="2200" dirty="0" err="1">
                <a:latin typeface="Baskerville Old Face" panose="02020602080505020303" pitchFamily="18" charset="0"/>
              </a:rPr>
              <a:t>javascript</a:t>
            </a:r>
            <a:r>
              <a:rPr lang="en-IN" sz="2200" dirty="0">
                <a:latin typeface="Baskerville Old Face" panose="02020602080505020303" pitchFamily="18" charset="0"/>
              </a:rPr>
              <a:t> code is  integrated in .</a:t>
            </a:r>
            <a:r>
              <a:rPr lang="en-IN" sz="2200" dirty="0" err="1">
                <a:latin typeface="Baskerville Old Face" panose="02020602080505020303" pitchFamily="18" charset="0"/>
              </a:rPr>
              <a:t>py</a:t>
            </a:r>
            <a:r>
              <a:rPr lang="en-IN" sz="2200" dirty="0">
                <a:latin typeface="Baskerville Old Face" panose="02020602080505020303" pitchFamily="18" charset="0"/>
              </a:rPr>
              <a:t> file: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function </a:t>
            </a:r>
            <a:r>
              <a:rPr lang="en-IN" sz="2200" dirty="0" err="1">
                <a:latin typeface="Baskerville Old Face" panose="02020602080505020303" pitchFamily="18" charset="0"/>
              </a:rPr>
              <a:t>showAlert</a:t>
            </a:r>
            <a:r>
              <a:rPr lang="en-IN" sz="2200" dirty="0">
                <a:latin typeface="Baskerville Old Face" panose="02020602080505020303" pitchFamily="18" charset="0"/>
              </a:rPr>
              <a:t>(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</a:t>
            </a:r>
            <a:r>
              <a:rPr lang="en-IN" sz="2200" dirty="0">
                <a:latin typeface="Baskerville Old Face" panose="02020602080505020303" pitchFamily="18" charset="0"/>
              </a:rPr>
              <a:t>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if (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itemsBelowReorder.length</a:t>
            </a:r>
            <a:r>
              <a:rPr lang="en-IN" sz="2200" dirty="0">
                <a:latin typeface="Baskerville Old Face" panose="02020602080505020303" pitchFamily="18" charset="0"/>
              </a:rPr>
              <a:t> &gt; 0)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var message = "The following items are below the reorder level:\\n";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for (var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 = 0;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 &lt; 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itemsBelowReorder.length</a:t>
            </a:r>
            <a:r>
              <a:rPr lang="en-IN" sz="2200" dirty="0">
                <a:latin typeface="Baskerville Old Face" panose="02020602080505020303" pitchFamily="18" charset="0"/>
              </a:rPr>
              <a:t>;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++)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    message += 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</a:t>
            </a:r>
            <a:r>
              <a:rPr lang="en-IN" sz="2200" dirty="0">
                <a:latin typeface="Baskerville Old Face" panose="02020602080505020303" pitchFamily="18" charset="0"/>
              </a:rPr>
              <a:t>[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] + "\\n";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alert(message);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print("&lt;script&gt;")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</a:t>
            </a:r>
            <a:r>
              <a:rPr lang="en-US" sz="2200" dirty="0" err="1">
                <a:latin typeface="Baskerville Old Face" panose="02020602080505020303" pitchFamily="18" charset="0"/>
              </a:rPr>
              <a:t>f"showAlert</a:t>
            </a:r>
            <a:r>
              <a:rPr lang="en-US" sz="2200" dirty="0">
                <a:latin typeface="Baskerville Old Face" panose="02020602080505020303" pitchFamily="18" charset="0"/>
              </a:rPr>
              <a:t>({str(</a:t>
            </a:r>
            <a:r>
              <a:rPr lang="en-US" sz="2200" dirty="0" err="1">
                <a:latin typeface="Baskerville Old Face" panose="02020602080505020303" pitchFamily="18" charset="0"/>
              </a:rPr>
              <a:t>items_below_reorder_list</a:t>
            </a:r>
            <a:r>
              <a:rPr lang="en-US" sz="2200" dirty="0">
                <a:latin typeface="Baskerville Old Face" panose="02020602080505020303" pitchFamily="18" charset="0"/>
              </a:rPr>
              <a:t>}))  #showAlert() function call inside the script is intended to execute JavaScript code that shows an alert message &amp; list is type casted into string. ‘f’ formats the output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print("&lt;/script&gt;")</a:t>
            </a: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0119A-279C-50AE-20E0-BE15C403029E}"/>
              </a:ext>
            </a:extLst>
          </p:cNvPr>
          <p:cNvSpPr txBox="1"/>
          <p:nvPr/>
        </p:nvSpPr>
        <p:spPr>
          <a:xfrm>
            <a:off x="9601200" y="93818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This particular block of code will display an alert message: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C47CF8-B69A-957F-0591-A264743D0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2" t="7743" r="63637" b="75146"/>
          <a:stretch/>
        </p:blipFill>
        <p:spPr>
          <a:xfrm>
            <a:off x="10515600" y="6771969"/>
            <a:ext cx="5791200" cy="3172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5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F666C7A5-CDD0-1E42-A85C-8440F4570B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CFA77-CCE5-A754-8210-3FFDE6504863}"/>
              </a:ext>
            </a:extLst>
          </p:cNvPr>
          <p:cNvSpPr txBox="1">
            <a:spLocks/>
          </p:cNvSpPr>
          <p:nvPr/>
        </p:nvSpPr>
        <p:spPr>
          <a:xfrm>
            <a:off x="1676400" y="419100"/>
            <a:ext cx="16973550" cy="1180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after redirecting to the page which gives data about the items below reorder level:</a:t>
            </a:r>
            <a:br>
              <a:rPr lang="en-IN" sz="2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endParaRPr lang="en-IN" sz="29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2881BD7-1918-B5B1-59B1-794CF6D5FC10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5883C-105B-7E28-6086-BC4FA741FC98}"/>
              </a:ext>
            </a:extLst>
          </p:cNvPr>
          <p:cNvSpPr txBox="1"/>
          <p:nvPr/>
        </p:nvSpPr>
        <p:spPr>
          <a:xfrm>
            <a:off x="2696426" y="1311350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u="sng" dirty="0">
                <a:latin typeface="Baskerville Old Face" panose="02020602080505020303" pitchFamily="18" charset="0"/>
              </a:rPr>
              <a:t>This block of code calculates quantity</a:t>
            </a:r>
          </a:p>
          <a:p>
            <a:pPr algn="ctr"/>
            <a:r>
              <a:rPr lang="en-IN" sz="2400" b="1" u="sng" dirty="0">
                <a:latin typeface="Baskerville Old Face" panose="02020602080505020303" pitchFamily="18" charset="0"/>
              </a:rPr>
              <a:t> left after issuing items: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D6CF6-0D83-ED41-3126-AB2BA8C66FD9}"/>
              </a:ext>
            </a:extLst>
          </p:cNvPr>
          <p:cNvSpPr txBox="1">
            <a:spLocks/>
          </p:cNvSpPr>
          <p:nvPr/>
        </p:nvSpPr>
        <p:spPr>
          <a:xfrm>
            <a:off x="1930502" y="2307660"/>
            <a:ext cx="7858433" cy="3597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def </a:t>
            </a:r>
            <a:r>
              <a:rPr lang="en-IN" sz="2000" b="1" dirty="0" err="1">
                <a:latin typeface="Baskerville Old Face" panose="02020602080505020303" pitchFamily="18" charset="0"/>
              </a:rPr>
              <a:t>calculate_quantity_available</a:t>
            </a:r>
            <a:r>
              <a:rPr lang="en-IN" sz="2000" b="1" dirty="0">
                <a:latin typeface="Baskerville Old Face" panose="02020602080505020303" pitchFamily="18" charset="0"/>
              </a:rPr>
              <a:t>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):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    	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b="1" dirty="0">
                <a:latin typeface="Baskerville Old Face" panose="02020602080505020303" pitchFamily="18" charset="0"/>
              </a:rPr>
              <a:t>("SELECT SUM(</a:t>
            </a:r>
            <a:r>
              <a:rPr lang="en-IN" sz="2000" b="1" dirty="0" err="1">
                <a:latin typeface="Baskerville Old Face" panose="02020602080505020303" pitchFamily="18" charset="0"/>
              </a:rPr>
              <a:t>issuequantity</a:t>
            </a:r>
            <a:r>
              <a:rPr lang="en-IN" sz="2000" b="1" dirty="0">
                <a:latin typeface="Baskerville Old Face" panose="02020602080505020303" pitchFamily="18" charset="0"/>
              </a:rPr>
              <a:t>) FROM </a:t>
            </a:r>
            <a:r>
              <a:rPr lang="en-IN" sz="2000" b="1" dirty="0" err="1">
                <a:latin typeface="Baskerville Old Face" panose="02020602080505020303" pitchFamily="18" charset="0"/>
              </a:rPr>
              <a:t>ivtable</a:t>
            </a:r>
            <a:r>
              <a:rPr lang="en-IN" sz="2000" b="1" dirty="0">
                <a:latin typeface="Baskerville Old Face" panose="02020602080505020303" pitchFamily="18" charset="0"/>
              </a:rPr>
              <a:t> WHERE </a:t>
            </a:r>
            <a:r>
              <a:rPr lang="en-IN" sz="2000" b="1" dirty="0" err="1">
                <a:latin typeface="Baskerville Old Face" panose="02020602080505020303" pitchFamily="18" charset="0"/>
              </a:rPr>
              <a:t>itemid</a:t>
            </a:r>
            <a:r>
              <a:rPr lang="en-IN" sz="2000" b="1" dirty="0">
                <a:latin typeface="Baskerville Old Face" panose="02020602080505020303" pitchFamily="18" charset="0"/>
              </a:rPr>
              <a:t>=?", 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,))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</a:t>
            </a:r>
            <a:r>
              <a:rPr lang="en-IN" sz="2000" b="1" dirty="0" err="1">
                <a:latin typeface="Baskerville Old Face" panose="02020602080505020303" pitchFamily="18" charset="0"/>
              </a:rPr>
              <a:t>total_issue_quantity</a:t>
            </a:r>
            <a:r>
              <a:rPr lang="en-IN" sz="2000" b="1" dirty="0">
                <a:latin typeface="Baskerville Old Face" panose="02020602080505020303" pitchFamily="18" charset="0"/>
              </a:rPr>
              <a:t> = 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cursor.fetchone</a:t>
            </a:r>
            <a:r>
              <a:rPr lang="en-IN" sz="2000" b="1" dirty="0">
                <a:latin typeface="Baskerville Old Face" panose="02020602080505020303" pitchFamily="18" charset="0"/>
              </a:rPr>
              <a:t>()[0] or 0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b="1" dirty="0">
                <a:latin typeface="Baskerville Old Face" panose="02020602080505020303" pitchFamily="18" charset="0"/>
              </a:rPr>
              <a:t>("SELECT SUM(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quantitybought</a:t>
            </a:r>
            <a:r>
              <a:rPr lang="en-IN" sz="2000" b="1" dirty="0">
                <a:latin typeface="Baskerville Old Face" panose="02020602080505020303" pitchFamily="18" charset="0"/>
              </a:rPr>
              <a:t>) FROM </a:t>
            </a:r>
            <a:r>
              <a:rPr lang="en-IN" sz="2000" b="1" dirty="0" err="1">
                <a:latin typeface="Baskerville Old Face" panose="02020602080505020303" pitchFamily="18" charset="0"/>
              </a:rPr>
              <a:t>rvtable</a:t>
            </a:r>
            <a:r>
              <a:rPr lang="en-IN" sz="2000" b="1" dirty="0">
                <a:latin typeface="Baskerville Old Face" panose="02020602080505020303" pitchFamily="18" charset="0"/>
              </a:rPr>
              <a:t> WHERE </a:t>
            </a:r>
            <a:r>
              <a:rPr lang="en-IN" sz="2000" b="1" dirty="0" err="1">
                <a:latin typeface="Baskerville Old Face" panose="02020602080505020303" pitchFamily="18" charset="0"/>
              </a:rPr>
              <a:t>itemid</a:t>
            </a:r>
            <a:r>
              <a:rPr lang="en-IN" sz="2000" b="1" dirty="0">
                <a:latin typeface="Baskerville Old Face" panose="02020602080505020303" pitchFamily="18" charset="0"/>
              </a:rPr>
              <a:t>=?", 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,))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    	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quantity_bought</a:t>
            </a:r>
            <a:r>
              <a:rPr lang="en-IN" sz="2000" b="1" dirty="0">
                <a:latin typeface="Baskerville Old Face" panose="02020602080505020303" pitchFamily="18" charset="0"/>
              </a:rPr>
              <a:t> = 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cursor.fetchone</a:t>
            </a:r>
            <a:r>
              <a:rPr lang="en-IN" sz="2000" b="1" dirty="0">
                <a:latin typeface="Baskerville Old Face" panose="02020602080505020303" pitchFamily="18" charset="0"/>
              </a:rPr>
              <a:t>()[0] or 0 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return 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quantity_available</a:t>
            </a: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This block of code will check &amp; display a table of items below reorder level:</a:t>
            </a: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114F-7536-BF5B-8468-1D17A4672658}"/>
              </a:ext>
            </a:extLst>
          </p:cNvPr>
          <p:cNvSpPr txBox="1"/>
          <p:nvPr/>
        </p:nvSpPr>
        <p:spPr>
          <a:xfrm>
            <a:off x="10178943" y="1311350"/>
            <a:ext cx="693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2400" b="1" u="sng" dirty="0">
                <a:latin typeface="Baskerville Old Face" panose="02020602080505020303" pitchFamily="18" charset="0"/>
              </a:rPr>
              <a:t>This block of code will check &amp; display a table of items</a:t>
            </a:r>
          </a:p>
          <a:p>
            <a:pPr marL="0" indent="0" algn="ctr">
              <a:buNone/>
            </a:pPr>
            <a:r>
              <a:rPr lang="en-IN" sz="2400" b="1" u="sng" dirty="0">
                <a:latin typeface="Baskerville Old Face" panose="02020602080505020303" pitchFamily="18" charset="0"/>
              </a:rPr>
              <a:t> below reorder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8AEC1-42BC-FAA6-72CE-B54EC0AD7563}"/>
              </a:ext>
            </a:extLst>
          </p:cNvPr>
          <p:cNvSpPr txBox="1"/>
          <p:nvPr/>
        </p:nvSpPr>
        <p:spPr>
          <a:xfrm>
            <a:off x="10274042" y="2245573"/>
            <a:ext cx="69342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</a:t>
            </a:r>
            <a:r>
              <a:rPr lang="en-IN" sz="2400" b="1" dirty="0">
                <a:latin typeface="Baskerville Old Face" panose="02020602080505020303" pitchFamily="18" charset="0"/>
              </a:rPr>
              <a:t>SELECT </a:t>
            </a:r>
            <a:r>
              <a:rPr lang="en-IN" sz="2400" b="1" dirty="0" err="1">
                <a:latin typeface="Baskerville Old Face" panose="02020602080505020303" pitchFamily="18" charset="0"/>
              </a:rPr>
              <a:t>itemid</a:t>
            </a:r>
            <a:r>
              <a:rPr lang="en-IN" sz="2400" b="1" dirty="0">
                <a:latin typeface="Baskerville Old Face" panose="02020602080505020303" pitchFamily="18" charset="0"/>
              </a:rPr>
              <a:t>, </a:t>
            </a:r>
            <a:r>
              <a:rPr lang="en-IN" sz="2400" b="1" dirty="0" err="1">
                <a:latin typeface="Baskerville Old Face" panose="02020602080505020303" pitchFamily="18" charset="0"/>
              </a:rPr>
              <a:t>itemname</a:t>
            </a:r>
            <a:r>
              <a:rPr lang="en-IN" sz="2400" b="1" dirty="0">
                <a:latin typeface="Baskerville Old Face" panose="02020602080505020303" pitchFamily="18" charset="0"/>
              </a:rPr>
              <a:t>, </a:t>
            </a:r>
            <a:r>
              <a:rPr lang="en-IN" sz="2400" b="1" dirty="0" err="1">
                <a:latin typeface="Baskerville Old Face" panose="02020602080505020303" pitchFamily="18" charset="0"/>
              </a:rPr>
              <a:t>reorderlvl</a:t>
            </a:r>
            <a:r>
              <a:rPr lang="en-IN" sz="2400" b="1" dirty="0">
                <a:latin typeface="Baskerville Old Face" panose="02020602080505020303" pitchFamily="18" charset="0"/>
              </a:rPr>
              <a:t> FROM </a:t>
            </a:r>
            <a:r>
              <a:rPr lang="en-IN" sz="2400" b="1" dirty="0" err="1">
                <a:latin typeface="Baskerville Old Face" panose="02020602080505020303" pitchFamily="18" charset="0"/>
              </a:rPr>
              <a:t>itemtable</a:t>
            </a:r>
            <a:r>
              <a:rPr lang="en-IN" sz="2400" b="1" dirty="0">
                <a:latin typeface="Baskerville Old Face" panose="02020602080505020303" pitchFamily="18" charset="0"/>
              </a:rPr>
              <a:t>"</a:t>
            </a:r>
            <a:r>
              <a:rPr lang="en-IN" sz="2400" dirty="0">
                <a:latin typeface="Baskerville Old Face" panose="02020602080505020303" pitchFamily="18" charset="0"/>
              </a:rPr>
              <a:t>)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>
                <a:latin typeface="Baskerville Old Face" panose="02020602080505020303" pitchFamily="18" charset="0"/>
              </a:rPr>
              <a:t>items = </a:t>
            </a:r>
            <a:r>
              <a:rPr lang="en-IN" sz="2400" b="1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b="1" dirty="0">
                <a:latin typeface="Baskerville Old Face" panose="02020602080505020303" pitchFamily="18" charset="0"/>
              </a:rPr>
              <a:t>()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 err="1">
                <a:latin typeface="Baskerville Old Face" panose="02020602080505020303" pitchFamily="18" charset="0"/>
              </a:rPr>
              <a:t>items_below_reorder_list</a:t>
            </a:r>
            <a:r>
              <a:rPr lang="en-IN" sz="2400" dirty="0">
                <a:latin typeface="Baskerville Old Face" panose="02020602080505020303" pitchFamily="18" charset="0"/>
              </a:rPr>
              <a:t> = []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 = False 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</a:t>
            </a:r>
            <a:r>
              <a:rPr lang="en-IN" sz="2400" dirty="0" err="1">
                <a:latin typeface="Baskerville Old Face" panose="02020602080505020303" pitchFamily="18" charset="0"/>
              </a:rPr>
              <a:t>item_id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dirty="0">
                <a:latin typeface="Baskerville Old Face" panose="02020602080505020303" pitchFamily="18" charset="0"/>
              </a:rPr>
              <a:t> = item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</a:t>
            </a:r>
            <a:r>
              <a:rPr lang="en-IN" sz="2400" b="1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 = </a:t>
            </a:r>
            <a:r>
              <a:rPr lang="en-IN" sz="2400" b="1" dirty="0" err="1">
                <a:latin typeface="Baskerville Old Face" panose="02020602080505020303" pitchFamily="18" charset="0"/>
              </a:rPr>
              <a:t>calculate_quantity_available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(</a:t>
            </a:r>
            <a:r>
              <a:rPr lang="en-IN" sz="2400" b="1" dirty="0" err="1">
                <a:latin typeface="Baskerville Old Face" panose="02020602080505020303" pitchFamily="18" charset="0"/>
              </a:rPr>
              <a:t>item_id</a:t>
            </a:r>
            <a:r>
              <a:rPr lang="en-IN" sz="2400" b="1" dirty="0">
                <a:latin typeface="Baskerville Old Face" panose="02020602080505020303" pitchFamily="18" charset="0"/>
              </a:rPr>
              <a:t>)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b="1" dirty="0">
                <a:latin typeface="Baskerville Old Face" panose="02020602080505020303" pitchFamily="18" charset="0"/>
              </a:rPr>
              <a:t>    	if </a:t>
            </a:r>
            <a:r>
              <a:rPr lang="en-IN" sz="2400" b="1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 &lt; </a:t>
            </a:r>
            <a:r>
              <a:rPr lang="en-IN" sz="2400" b="1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b="1" dirty="0">
                <a:latin typeface="Baskerville Old Face" panose="02020602080505020303" pitchFamily="18" charset="0"/>
              </a:rPr>
              <a:t>: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	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 = True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	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items_below_reorder_list.append</a:t>
            </a:r>
            <a:r>
              <a:rPr lang="en-IN" sz="2400" dirty="0">
                <a:latin typeface="Baskerville Old Face" panose="02020602080505020303" pitchFamily="18" charset="0"/>
              </a:rPr>
              <a:t>(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) 			 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print(f"&lt;tr&gt;&lt;td&gt;{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item_id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dirty="0">
                <a:latin typeface="Baskerville Old Face" panose="02020602080505020303" pitchFamily="18" charset="0"/>
              </a:rPr>
              <a:t>}&lt;/td&gt;&lt;/tr&gt;")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if not 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print("&lt;tr&gt;&lt;td </a:t>
            </a:r>
            <a:r>
              <a:rPr lang="en-IN" sz="2400" dirty="0" err="1">
                <a:latin typeface="Baskerville Old Face" panose="02020602080505020303" pitchFamily="18" charset="0"/>
              </a:rPr>
              <a:t>colspan</a:t>
            </a:r>
            <a:r>
              <a:rPr lang="en-IN" sz="2400" dirty="0">
                <a:latin typeface="Baskerville Old Face" panose="02020602080505020303" pitchFamily="18" charset="0"/>
              </a:rPr>
              <a:t>='4' style='</a:t>
            </a:r>
            <a:r>
              <a:rPr lang="en-IN" sz="2400" dirty="0" err="1">
                <a:latin typeface="Baskerville Old Face" panose="02020602080505020303" pitchFamily="18" charset="0"/>
              </a:rPr>
              <a:t>text-align:center</a:t>
            </a:r>
            <a:r>
              <a:rPr lang="en-IN" sz="2400" dirty="0">
                <a:latin typeface="Baskerville Old Face" panose="02020602080505020303" pitchFamily="18" charset="0"/>
              </a:rPr>
              <a:t>;'&gt;No items below reorder level.&lt;/td&gt;&lt;/tr&gt;")</a:t>
            </a:r>
          </a:p>
          <a:p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E72-04FB-BCF6-AB5D-433071A6A587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C17E0-F5E2-D0DF-C649-9A4BA7752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09" r="49963" b="5001"/>
          <a:stretch/>
        </p:blipFill>
        <p:spPr>
          <a:xfrm>
            <a:off x="1185455" y="5676901"/>
            <a:ext cx="8415745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6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9AA694AB-6D78-75A3-2AAE-090BD6F5759E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124CE-5B93-73DD-FC9B-1B216038F7DF}"/>
              </a:ext>
            </a:extLst>
          </p:cNvPr>
          <p:cNvSpPr txBox="1"/>
          <p:nvPr/>
        </p:nvSpPr>
        <p:spPr>
          <a:xfrm>
            <a:off x="5257800" y="443925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Baskerville Old Face" panose="02020602080505020303" pitchFamily="18" charset="0"/>
              </a:rPr>
              <a:t>How to operate the </a:t>
            </a:r>
            <a:r>
              <a:rPr lang="en-IN" sz="3200" b="1" u="sng" dirty="0" err="1">
                <a:latin typeface="Baskerville Old Face" panose="02020602080505020303" pitchFamily="18" charset="0"/>
              </a:rPr>
              <a:t>xaamp</a:t>
            </a:r>
            <a:r>
              <a:rPr lang="en-IN" sz="3200" b="1" u="sng" dirty="0">
                <a:latin typeface="Baskerville Old Face" panose="02020602080505020303" pitchFamily="18" charset="0"/>
              </a:rPr>
              <a:t> control panel?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C1F54-E15C-79BA-26D6-8B80B3B810D4}"/>
              </a:ext>
            </a:extLst>
          </p:cNvPr>
          <p:cNvSpPr txBox="1"/>
          <p:nvPr/>
        </p:nvSpPr>
        <p:spPr>
          <a:xfrm>
            <a:off x="1010265" y="2247900"/>
            <a:ext cx="356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askerville Old Face" panose="02020602080505020303" pitchFamily="18" charset="0"/>
              </a:rPr>
              <a:t>What is XAAMP?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47495-730C-CB84-50DF-C8CD705186D8}"/>
              </a:ext>
            </a:extLst>
          </p:cNvPr>
          <p:cNvSpPr txBox="1"/>
          <p:nvPr/>
        </p:nvSpPr>
        <p:spPr>
          <a:xfrm>
            <a:off x="990600" y="3238500"/>
            <a:ext cx="1600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XAMPP is a cross platform that incorporates a bundle of frameworks. It can be operated in multiple operating system platforms with ease.</a:t>
            </a:r>
            <a:endParaRPr lang="en-IN" sz="3200" dirty="0">
              <a:latin typeface="Baskerville Old Face" panose="02020602080505020303" pitchFamily="18" charset="0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69E0073-ACB1-4F07-9275-83012607935D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9F91D-5F90-2F93-E91D-40B0E7B8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31" y="4419275"/>
            <a:ext cx="8872014" cy="5677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925A9-1D9A-876A-C18A-68CE0E489E85}"/>
              </a:ext>
            </a:extLst>
          </p:cNvPr>
          <p:cNvSpPr txBox="1"/>
          <p:nvPr/>
        </p:nvSpPr>
        <p:spPr>
          <a:xfrm>
            <a:off x="16630649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Krithika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4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9C4FBA-3BB7-E419-C09B-88E4FA604EB0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699B4-6D43-8810-EC0A-7C17981A432D}"/>
              </a:ext>
            </a:extLst>
          </p:cNvPr>
          <p:cNvSpPr txBox="1"/>
          <p:nvPr/>
        </p:nvSpPr>
        <p:spPr>
          <a:xfrm>
            <a:off x="2743200" y="713244"/>
            <a:ext cx="14782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Start Services: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ea typeface="Arial" panose="020B0604020202020204" pitchFamily="34" charset="0"/>
            </a:endParaRPr>
          </a:p>
          <a:p>
            <a:pPr marL="228600"/>
            <a:r>
              <a:rPr lang="en-US" sz="2800" dirty="0">
                <a:effectLst/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        In the XAMPP Control Panel, you can start services like Apache and MYSQL by clicking the “Start” button next to each module.</a:t>
            </a:r>
            <a:endParaRPr lang="en-IN" sz="2800" dirty="0">
              <a:effectLst/>
              <a:latin typeface="Baskerville Old Face" panose="02020602080505020303" pitchFamily="18" charset="0"/>
              <a:ea typeface="Arial" panose="020B0604020202020204" pitchFamily="34" charset="0"/>
            </a:endParaRPr>
          </a:p>
          <a:p>
            <a:pPr marL="228600"/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Verification Installation:</a:t>
            </a:r>
            <a:endParaRPr lang="en-IN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ea typeface="Arial" panose="020B0604020202020204" pitchFamily="34" charset="0"/>
            </a:endParaRPr>
          </a:p>
          <a:p>
            <a:pPr marL="228600"/>
            <a:r>
              <a:rPr lang="en-US" sz="2800" dirty="0">
                <a:effectLst/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	Once Apache and MYSQL are running, you can verify the installation by opening a web browser and typing 	</a:t>
            </a:r>
            <a:r>
              <a:rPr lang="en-US" sz="2800" u="sng" dirty="0">
                <a:solidFill>
                  <a:srgbClr val="0000FF"/>
                </a:solidFill>
                <a:effectLst/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  <a:hlinkClick r:id="rId3"/>
              </a:rPr>
              <a:t>http://localhost</a:t>
            </a:r>
            <a:r>
              <a:rPr lang="en-US" sz="2800" dirty="0">
                <a:effectLst/>
                <a:latin typeface="Baskerville Old Face" panose="02020602080505020303" pitchFamily="18" charset="0"/>
                <a:ea typeface="Arial" panose="020B0604020202020204" pitchFamily="34" charset="0"/>
                <a:cs typeface="Calibri" panose="020F0502020204030204" pitchFamily="34" charset="0"/>
              </a:rPr>
              <a:t> into the address bar. You should see the XAMPP welcome page.</a:t>
            </a:r>
            <a:endParaRPr lang="en-IN" sz="2800" dirty="0">
              <a:effectLst/>
              <a:latin typeface="Baskerville Old Face" panose="02020602080505020303" pitchFamily="18" charset="0"/>
              <a:ea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B90D-B1AE-4352-A260-274873B88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771900"/>
            <a:ext cx="9581991" cy="609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ACAE327-86B8-D3C0-4319-56B03446F6ED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A99E1-8E0D-689B-04B4-59F37BB419A8}"/>
              </a:ext>
            </a:extLst>
          </p:cNvPr>
          <p:cNvSpPr txBox="1"/>
          <p:nvPr/>
        </p:nvSpPr>
        <p:spPr>
          <a:xfrm>
            <a:off x="16630649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Krithika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3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3FB05B1-2E8D-30A7-21E3-F2AC8DD380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4CF9BC3-484B-96DC-0F48-2A480B12CB30}"/>
              </a:ext>
            </a:extLst>
          </p:cNvPr>
          <p:cNvSpPr txBox="1"/>
          <p:nvPr/>
        </p:nvSpPr>
        <p:spPr>
          <a:xfrm>
            <a:off x="990600" y="3444284"/>
            <a:ext cx="16535400" cy="339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W</a:t>
            </a: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elcome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 err="1">
                <a:solidFill>
                  <a:srgbClr val="000000"/>
                </a:solidFill>
                <a:latin typeface="Calisto MT" panose="02040603050505030304" pitchFamily="18" charset="0"/>
              </a:rPr>
              <a:t>Ms</a:t>
            </a: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 Sri Pooja</a:t>
            </a:r>
            <a:endParaRPr lang="en-US" sz="13100" u="none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6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3C3E541A-2A2D-6062-1E11-B091588AD928}"/>
              </a:ext>
            </a:extLst>
          </p:cNvPr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89EF4-E056-112C-CC3F-25881EF977B2}"/>
              </a:ext>
            </a:extLst>
          </p:cNvPr>
          <p:cNvSpPr txBox="1"/>
          <p:nvPr/>
        </p:nvSpPr>
        <p:spPr>
          <a:xfrm>
            <a:off x="16630649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Krithika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76577-4FFC-3E56-6992-30CB1093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78" y="38100"/>
            <a:ext cx="12435841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C7B66A9-4916-458F-3817-AB29C63A9052}"/>
              </a:ext>
            </a:extLst>
          </p:cNvPr>
          <p:cNvSpPr/>
          <p:nvPr/>
        </p:nvSpPr>
        <p:spPr>
          <a:xfrm>
            <a:off x="169800" y="2118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7F9CD-3FF5-5271-97E3-D84B37479FE4}"/>
              </a:ext>
            </a:extLst>
          </p:cNvPr>
          <p:cNvSpPr txBox="1"/>
          <p:nvPr/>
        </p:nvSpPr>
        <p:spPr>
          <a:xfrm>
            <a:off x="8839200" y="3494263"/>
            <a:ext cx="7486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SELECT*FROM suppliers;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This query displays all the fields of the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F1443-7757-401B-F9AB-F70E4AA5D199}"/>
              </a:ext>
            </a:extLst>
          </p:cNvPr>
          <p:cNvSpPr txBox="1"/>
          <p:nvPr/>
        </p:nvSpPr>
        <p:spPr>
          <a:xfrm>
            <a:off x="1828800" y="12729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 Primary key = Supplier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81CB-B482-FDA5-536D-E4E5AFD551E4}"/>
              </a:ext>
            </a:extLst>
          </p:cNvPr>
          <p:cNvSpPr txBox="1"/>
          <p:nvPr/>
        </p:nvSpPr>
        <p:spPr>
          <a:xfrm>
            <a:off x="2590800" y="672525"/>
            <a:ext cx="267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Supplier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E128-1A6F-F588-8533-A9ED2EF19E70}"/>
              </a:ext>
            </a:extLst>
          </p:cNvPr>
          <p:cNvSpPr txBox="1"/>
          <p:nvPr/>
        </p:nvSpPr>
        <p:spPr>
          <a:xfrm>
            <a:off x="169800" y="4374022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Item table</a:t>
            </a:r>
          </a:p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2EB3D-1B0C-5806-E811-BBA84B70BCB5}"/>
              </a:ext>
            </a:extLst>
          </p:cNvPr>
          <p:cNvSpPr txBox="1"/>
          <p:nvPr/>
        </p:nvSpPr>
        <p:spPr>
          <a:xfrm>
            <a:off x="762000" y="5295900"/>
            <a:ext cx="6128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Primary key = Item ID and Supplier 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824B3-A246-612D-F5E7-60310D088469}"/>
              </a:ext>
            </a:extLst>
          </p:cNvPr>
          <p:cNvSpPr txBox="1"/>
          <p:nvPr/>
        </p:nvSpPr>
        <p:spPr>
          <a:xfrm>
            <a:off x="6890656" y="9145369"/>
            <a:ext cx="556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SELECT*FROM </a:t>
            </a:r>
            <a:r>
              <a:rPr lang="en-IN" sz="2400" dirty="0" err="1">
                <a:latin typeface="Baskerville Old Face" panose="02020602080505020303" pitchFamily="18" charset="0"/>
              </a:rPr>
              <a:t>itemtable</a:t>
            </a:r>
            <a:r>
              <a:rPr lang="en-IN" sz="2400" dirty="0">
                <a:latin typeface="Baskerville Old Face" panose="02020602080505020303" pitchFamily="18" charset="0"/>
              </a:rPr>
              <a:t>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This query displays all the fields of the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02D822-CD8A-10CA-0EA3-BDAB1A38C0D7}"/>
              </a:ext>
            </a:extLst>
          </p:cNvPr>
          <p:cNvCxnSpPr>
            <a:cxnSpLocks/>
          </p:cNvCxnSpPr>
          <p:nvPr/>
        </p:nvCxnSpPr>
        <p:spPr>
          <a:xfrm flipH="1">
            <a:off x="12582524" y="3277356"/>
            <a:ext cx="4878161" cy="268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6FBD0F-ADFA-9B1B-02BA-3CF06E46624A}"/>
              </a:ext>
            </a:extLst>
          </p:cNvPr>
          <p:cNvCxnSpPr>
            <a:cxnSpLocks/>
          </p:cNvCxnSpPr>
          <p:nvPr/>
        </p:nvCxnSpPr>
        <p:spPr>
          <a:xfrm flipV="1">
            <a:off x="6787242" y="6791763"/>
            <a:ext cx="4185558" cy="21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6D9224-68C8-EB31-0A3D-2349DA29902C}"/>
              </a:ext>
            </a:extLst>
          </p:cNvPr>
          <p:cNvSpPr txBox="1"/>
          <p:nvPr/>
        </p:nvSpPr>
        <p:spPr>
          <a:xfrm>
            <a:off x="10771415" y="6123567"/>
            <a:ext cx="6689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</a:rPr>
              <a:t>Supplier ID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CB27FF-C6FE-79DA-CCC8-B9F2D4F8D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" y="5860636"/>
            <a:ext cx="6693290" cy="434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3202B9-8995-DFB7-3B6F-274C38624D48}"/>
              </a:ext>
            </a:extLst>
          </p:cNvPr>
          <p:cNvSpPr txBox="1"/>
          <p:nvPr/>
        </p:nvSpPr>
        <p:spPr>
          <a:xfrm>
            <a:off x="13106400" y="7126582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Both the tables are related with the common field which is </a:t>
            </a:r>
            <a:r>
              <a:rPr lang="en-IN" sz="2800" b="1" dirty="0">
                <a:latin typeface="Baskerville Old Face" panose="02020602080505020303" pitchFamily="18" charset="0"/>
              </a:rPr>
              <a:t>Supplier ID.</a:t>
            </a:r>
          </a:p>
        </p:txBody>
      </p:sp>
    </p:spTree>
    <p:extLst>
      <p:ext uri="{BB962C8B-B14F-4D97-AF65-F5344CB8AC3E}">
        <p14:creationId xmlns:p14="http://schemas.microsoft.com/office/powerpoint/2010/main" val="3703742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ACA4E1B-1AEC-9FC0-F7E5-66130FE501FB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FFE2-F2A7-B623-A220-BF507A41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8700"/>
            <a:ext cx="1454727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4DC1D-C422-B0B0-5DE0-15499D4C3092}"/>
              </a:ext>
            </a:extLst>
          </p:cNvPr>
          <p:cNvSpPr txBox="1"/>
          <p:nvPr/>
        </p:nvSpPr>
        <p:spPr>
          <a:xfrm>
            <a:off x="1066800" y="6340138"/>
            <a:ext cx="17068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Function to get suppliers based on item name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get_suppliers</a:t>
            </a:r>
            <a:r>
              <a:rPr lang="en-US" sz="2400" dirty="0">
                <a:latin typeface="Baskerville Old Face" panose="02020602080505020303" pitchFamily="18" charset="0"/>
              </a:rPr>
              <a:t>(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):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#Defining a function , ’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get_suppliers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as a function name and passing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as a parameter</a:t>
            </a:r>
            <a:endParaRPr lang="en-US" sz="24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Baskerville Old Face" panose="02020602080505020303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* FROM suppliers WHERE </a:t>
            </a:r>
            <a:r>
              <a:rPr lang="en-US" sz="2400" dirty="0" err="1">
                <a:latin typeface="Baskerville Old Face" panose="02020602080505020303" pitchFamily="18" charset="0"/>
              </a:rPr>
              <a:t>supplierid</a:t>
            </a:r>
            <a:r>
              <a:rPr lang="en-US" sz="2400" dirty="0">
                <a:latin typeface="Baskerville Old Face" panose="02020602080505020303" pitchFamily="18" charset="0"/>
              </a:rPr>
              <a:t> IN (SELECT </a:t>
            </a:r>
            <a:r>
              <a:rPr lang="en-US" sz="2400" dirty="0" err="1">
                <a:latin typeface="Baskerville Old Face" panose="02020602080505020303" pitchFamily="18" charset="0"/>
              </a:rPr>
              <a:t>supplierid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latin typeface="Baskerville Old Face" panose="02020602080505020303" pitchFamily="18" charset="0"/>
              </a:rPr>
              <a:t> WHERE 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=?)", (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,)) #Cursor is an object that allows interaction with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sqlite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database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#execute() method is used to run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sql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query.In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the subquery, 'SELECT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retrieves the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column from the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table, 'FROM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specifies the table to query, 'WHERE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=?' filters rows to only those where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matches the provided parameter,'?' is a placeholder for the parameter value, which is substituted with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,This subquery returns a list of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supplierid's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that matches the given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’.In the main query, 'SELECT *' retrieves all columns from the 'suppliers' table, ’FROM suppliers' specifies the table to query, 'WHERE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IN ()' filters rows to only those where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is in the list returned by the subquery, 'IN' is a SQL operator that checks if a value matches any value in a list or subquery</a:t>
            </a:r>
          </a:p>
          <a:p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US" sz="2400" dirty="0">
                <a:latin typeface="Baskerville Old Face" panose="02020602080505020303" pitchFamily="18" charset="0"/>
              </a:rPr>
              <a:t>suppliers=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#fetchall()method fetches all the records of the query and stores them in the suppliers object</a:t>
            </a:r>
          </a:p>
          <a:p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US" sz="2400" dirty="0">
                <a:latin typeface="Baskerville Old Face" panose="02020602080505020303" pitchFamily="18" charset="0"/>
              </a:rPr>
              <a:t>return suppliers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Returns the list of supplier records fetched from the database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48C28-3A0A-068D-C9A3-08B8B3318352}"/>
              </a:ext>
            </a:extLst>
          </p:cNvPr>
          <p:cNvSpPr txBox="1">
            <a:spLocks/>
          </p:cNvSpPr>
          <p:nvPr/>
        </p:nvSpPr>
        <p:spPr>
          <a:xfrm>
            <a:off x="3581400" y="84137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Supplier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B868F-5A74-08A1-31D3-357D22ECB213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6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CB7E088F-538C-3ABD-B55C-D9C1E4E1D684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BD527-54F8-F122-3576-5FA4E7547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r="7507" b="18406"/>
          <a:stretch/>
        </p:blipFill>
        <p:spPr>
          <a:xfrm>
            <a:off x="12496800" y="3086100"/>
            <a:ext cx="5082117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6033A51-6FCB-BEF5-48A6-CE7B5D464DD7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943B-286F-3E90-2265-FAB59B3AEEFC}"/>
              </a:ext>
            </a:extLst>
          </p:cNvPr>
          <p:cNvSpPr txBox="1"/>
          <p:nvPr/>
        </p:nvSpPr>
        <p:spPr>
          <a:xfrm>
            <a:off x="2819400" y="603795"/>
            <a:ext cx="9372600" cy="907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Generate HTML for dropdown menu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def </a:t>
            </a:r>
            <a:r>
              <a:rPr lang="en-IN" sz="2400" dirty="0" err="1">
                <a:latin typeface="Baskerville Old Face" panose="02020602080505020303" pitchFamily="18" charset="0"/>
              </a:rPr>
              <a:t>generate_dropdown</a:t>
            </a:r>
            <a:r>
              <a:rPr lang="en-IN" sz="2400" dirty="0">
                <a:latin typeface="Baskerville Old Face" panose="02020602080505020303" pitchFamily="18" charset="0"/>
              </a:rPr>
              <a:t>():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#Defining a function,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generate_dropdown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is the function name and it takes no parameters.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DISTINCT 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itemtable</a:t>
            </a:r>
            <a:r>
              <a:rPr lang="en-IN" sz="2400" dirty="0">
                <a:latin typeface="Baskerville Old Face" panose="02020602080505020303" pitchFamily="18" charset="0"/>
              </a:rPr>
              <a:t>")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Execute a SQL query to select distinct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from the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</a:t>
            </a: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IN" sz="2400" dirty="0">
                <a:latin typeface="Baskerville Old Face" panose="02020602080505020303" pitchFamily="18" charset="0"/>
              </a:rPr>
              <a:t>items=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()' fetches all unique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resulting from the query and stores them in the 'items’ variable.</a:t>
            </a: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= "&lt;select name='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' id='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&gt;”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Initializing an HTML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string,in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which select element is used to create a dropdown list, ’name’ attribute is used to specify name of dropdown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menu,the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selected from the dropdown will be sent to the server with the ‘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as key and id attribute is assigned to a unique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to the dropdown menu.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Item object iterates over each item stored in the items variable.</a:t>
            </a: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+= "&lt;option value='{}'&gt;{}&lt;/option&gt;".format(item[0], item[0])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#For each item add an &lt;option&gt; element to the drop down menu, format()method is used to specify values and insert them to the placeholders{},this method inserts the {} with item[0] which stores the first column of the current row which is </a:t>
            </a:r>
            <a:r>
              <a:rPr lang="en-IN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+= "&lt;/select&gt;“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#Closing the select tag for the dropdown menu</a:t>
            </a: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>
                <a:latin typeface="Baskerville Old Face" panose="02020602080505020303" pitchFamily="18" charset="0"/>
              </a:rPr>
              <a:t>return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Return the complete HTML string for the dropdown menu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                                                           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71700-65A4-675A-207B-C7A02BE0E2B5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59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D240FE4-289A-5A2C-FF0E-27BE8AFB1863}"/>
              </a:ext>
            </a:extLst>
          </p:cNvPr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F5069-2901-68F5-0B71-E68F2605A595}"/>
              </a:ext>
            </a:extLst>
          </p:cNvPr>
          <p:cNvSpPr txBox="1"/>
          <p:nvPr/>
        </p:nvSpPr>
        <p:spPr>
          <a:xfrm>
            <a:off x="2895600" y="38100"/>
            <a:ext cx="12192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Get item name from submission</a:t>
            </a:r>
          </a:p>
          <a:p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= </a:t>
            </a:r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form.getvalue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("</a:t>
            </a:r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#getvalue() is a method of the form object that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retrieves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the value.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suppliers = []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#Initializes empty list named suppliers to store the supplier details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if </a:t>
            </a:r>
            <a:r>
              <a:rPr lang="en-US" sz="2000" dirty="0" err="1"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#If condition checks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before entering the block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suppliers=</a:t>
            </a:r>
            <a:r>
              <a:rPr lang="en-US" sz="2000" dirty="0" err="1">
                <a:latin typeface="Baskerville Old Face" panose="02020602080505020303" pitchFamily="18" charset="0"/>
              </a:rPr>
              <a:t>get_suppliers</a:t>
            </a:r>
            <a:r>
              <a:rPr lang="en-US" sz="2000" dirty="0">
                <a:latin typeface="Baskerville Old Face" panose="02020602080505020303" pitchFamily="18" charset="0"/>
              </a:rPr>
              <a:t>(</a:t>
            </a:r>
            <a:r>
              <a:rPr lang="en-US" sz="2000" dirty="0" err="1"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) #If item name is provided, this line calls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get_suppliers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function with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as argument and stores the result in suppliers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on the button which is Suppliers.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print("&lt;/form&gt;")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#Closing tag of the form indicates end of the html form element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print("&lt;div id='</a:t>
            </a:r>
            <a:r>
              <a:rPr lang="en-US" sz="2000" dirty="0" err="1">
                <a:latin typeface="Baskerville Old Face" panose="02020602080505020303" pitchFamily="18" charset="0"/>
              </a:rPr>
              <a:t>supplierTable</a:t>
            </a:r>
            <a:r>
              <a:rPr lang="en-US" sz="2000" dirty="0">
                <a:latin typeface="Baskerville Old Face" panose="02020602080505020303" pitchFamily="18" charset="0"/>
              </a:rPr>
              <a:t>’&gt;”)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div tag is used to group other elements in the html form where id is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SupplierTable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latin typeface="Baskerville Old Face" panose="02020602080505020303" pitchFamily="18" charset="0"/>
              </a:rPr>
              <a:t>if suppliers: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#If condition checks if the supplier list is not empty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print("&lt;table border='1’&gt;”)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#Creating a table element with a border width of 1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print("&lt;tr&gt;&lt;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</a:t>
            </a:r>
            <a:r>
              <a:rPr lang="en-US" sz="2000" dirty="0" err="1"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latin typeface="Baskerville Old Face" panose="02020602080505020303" pitchFamily="18" charset="0"/>
              </a:rPr>
              <a:t>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&gt;Name&lt;/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&gt;Area&lt;/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&gt;Locality&lt;/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</a:t>
            </a:r>
            <a:r>
              <a:rPr lang="en-US" sz="2000" dirty="0" err="1">
                <a:latin typeface="Baskerville Old Face" panose="02020602080505020303" pitchFamily="18" charset="0"/>
              </a:rPr>
              <a:t>Pincode</a:t>
            </a:r>
            <a:r>
              <a:rPr lang="en-US" sz="2000" dirty="0">
                <a:latin typeface="Baskerville Old Face" panose="02020602080505020303" pitchFamily="18" charset="0"/>
              </a:rPr>
              <a:t>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&gt;Email&lt;/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1&lt;/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2&lt;/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3&lt;/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&gt;Blacklisted&lt;/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&gt;&lt;/tr&gt;")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#&lt;tr&gt; tag is used to create a new table row in that row &lt;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 tag is used to create table header for every &lt;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 tag a new table header cell gets created with given names.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for supplier in suppliers: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#supplier object iterates over the list of suppliers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print("&lt;tr&gt;")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new table row for each supplier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for field in supplier: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#field iterates over each record in the supplier object 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       print("&lt;td&gt;{}&lt;/td&gt;".format(field))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 the table data with the corresponding field value, the {} placeholder for the field value which is inserted using format() method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print("&lt;/tr&gt;")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the closing tag for the table row after all fields for the current supplier have been printed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print("&lt;/table&gt;")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the closing tag for entire table.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else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: #Whether if condition fails else block get executed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print("&lt;p&gt;No suppliers found for the selected item.&lt;/p&gt;")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#&lt;p&gt; paragraph tag is used to print a block of text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print("&lt;/div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&gt;") #Closing the div tag after grouping all the elements in the html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   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04AAC-55C6-B276-2D6F-06A0B6EAA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440400"/>
            <a:ext cx="12192000" cy="1850571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DCE0D56-B610-1E63-1E4C-B184586FEAAB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E728A-F488-F1E9-7AF0-1EA34CF6C367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11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A1F0A525-F953-3D43-08BA-9EBFF14DAA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27F18-7197-09CA-A100-FD00FC05C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18288000" cy="8761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32351-48D7-AF8E-DCAB-A90445CEB5E9}"/>
              </a:ext>
            </a:extLst>
          </p:cNvPr>
          <p:cNvSpPr txBox="1"/>
          <p:nvPr/>
        </p:nvSpPr>
        <p:spPr>
          <a:xfrm>
            <a:off x="6062999" y="353080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u="sng" dirty="0">
                <a:latin typeface="Baskerville Old Face" panose="02020602080505020303" pitchFamily="18" charset="0"/>
              </a:rPr>
              <a:t>Login as Admin and click on Record History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45F86-8F67-8C8F-C2B6-5668AED69746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0450D25-F61D-2A53-8A84-F9FF9A675657}"/>
              </a:ext>
            </a:extLst>
          </p:cNvPr>
          <p:cNvSpPr/>
          <p:nvPr/>
        </p:nvSpPr>
        <p:spPr>
          <a:xfrm>
            <a:off x="1905000" y="5067300"/>
            <a:ext cx="609600" cy="457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4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877C7430-F481-BE97-0621-A8DA49D1D9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C416D-3AC9-E8A6-04CF-D6CA2215F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5006"/>
            <a:ext cx="13944600" cy="668869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4A924B9-5F31-8A9C-F377-57D86A896526}"/>
              </a:ext>
            </a:extLst>
          </p:cNvPr>
          <p:cNvSpPr/>
          <p:nvPr/>
        </p:nvSpPr>
        <p:spPr>
          <a:xfrm>
            <a:off x="3124200" y="3695700"/>
            <a:ext cx="381000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ED05F-123C-4249-4689-F60C88B32A7A}"/>
              </a:ext>
            </a:extLst>
          </p:cNvPr>
          <p:cNvSpPr txBox="1"/>
          <p:nvPr/>
        </p:nvSpPr>
        <p:spPr>
          <a:xfrm>
            <a:off x="8783894" y="7176521"/>
            <a:ext cx="8763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&lt;button class="dropdown-</a:t>
            </a:r>
            <a:r>
              <a:rPr lang="en-IN" sz="2400" dirty="0" err="1">
                <a:latin typeface="Baskerville Old Face" panose="02020602080505020303" pitchFamily="18" charset="0"/>
              </a:rPr>
              <a:t>btn</a:t>
            </a:r>
            <a:r>
              <a:rPr lang="en-IN" sz="2400" dirty="0">
                <a:latin typeface="Baskerville Old Face" panose="02020602080505020303" pitchFamily="18" charset="0"/>
              </a:rPr>
              <a:t>"&gt;Records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&lt;</a:t>
            </a:r>
            <a:r>
              <a:rPr lang="en-IN" sz="2400" dirty="0" err="1">
                <a:latin typeface="Baskerville Old Face" panose="02020602080505020303" pitchFamily="18" charset="0"/>
              </a:rPr>
              <a:t>i</a:t>
            </a:r>
            <a:r>
              <a:rPr lang="en-IN" sz="2400" dirty="0">
                <a:latin typeface="Baskerville Old Face" panose="02020602080505020303" pitchFamily="18" charset="0"/>
              </a:rPr>
              <a:t> class="fa fa-caret-down"&gt;&lt;/</a:t>
            </a:r>
            <a:r>
              <a:rPr lang="en-IN" sz="2400" dirty="0" err="1">
                <a:latin typeface="Baskerville Old Face" panose="02020602080505020303" pitchFamily="18" charset="0"/>
              </a:rPr>
              <a:t>i</a:t>
            </a:r>
            <a:r>
              <a:rPr lang="en-IN" sz="2400" dirty="0">
                <a:latin typeface="Baskerville Old Face" panose="02020602080505020303" pitchFamily="18" charset="0"/>
              </a:rPr>
              <a:t>&gt;  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class="dropdown-content"&gt;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&lt;a </a:t>
            </a:r>
            <a:r>
              <a:rPr lang="en-IN" sz="2400" dirty="0" err="1">
                <a:latin typeface="Baskerville Old Face" panose="02020602080505020303" pitchFamily="18" charset="0"/>
              </a:rPr>
              <a:t>href</a:t>
            </a:r>
            <a:r>
              <a:rPr lang="en-IN" sz="2400" dirty="0">
                <a:latin typeface="Baskerville Old Face" panose="02020602080505020303" pitchFamily="18" charset="0"/>
              </a:rPr>
              <a:t>="</a:t>
            </a:r>
            <a:r>
              <a:rPr lang="en-IN" sz="2400" dirty="0" err="1">
                <a:latin typeface="Baskerville Old Face" panose="02020602080505020303" pitchFamily="18" charset="0"/>
              </a:rPr>
              <a:t>login_history.py?action</a:t>
            </a:r>
            <a:r>
              <a:rPr lang="en-IN" sz="2400" dirty="0">
                <a:latin typeface="Baskerville Old Face" panose="02020602080505020303" pitchFamily="18" charset="0"/>
              </a:rPr>
              <a:t>=Display"&gt;Login History&lt;/a&gt;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&lt;a </a:t>
            </a:r>
            <a:r>
              <a:rPr lang="en-IN" sz="2400" dirty="0" err="1">
                <a:latin typeface="Baskerville Old Face" panose="02020602080505020303" pitchFamily="18" charset="0"/>
              </a:rPr>
              <a:t>href</a:t>
            </a:r>
            <a:r>
              <a:rPr lang="en-IN" sz="2400" dirty="0">
                <a:latin typeface="Baskerville Old Face" panose="02020602080505020303" pitchFamily="18" charset="0"/>
              </a:rPr>
              <a:t>="</a:t>
            </a:r>
            <a:r>
              <a:rPr lang="en-IN" sz="2400" dirty="0" err="1">
                <a:latin typeface="Baskerville Old Face" panose="02020602080505020303" pitchFamily="18" charset="0"/>
              </a:rPr>
              <a:t>item_history.py?action</a:t>
            </a:r>
            <a:r>
              <a:rPr lang="en-IN" sz="2400" dirty="0">
                <a:latin typeface="Baskerville Old Face" panose="02020602080505020303" pitchFamily="18" charset="0"/>
              </a:rPr>
              <a:t>=Display"&gt;Item History&lt;/a&gt;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ECB2C-B1C6-F828-8944-832DCEDB0ED1}"/>
              </a:ext>
            </a:extLst>
          </p:cNvPr>
          <p:cNvSpPr txBox="1"/>
          <p:nvPr/>
        </p:nvSpPr>
        <p:spPr>
          <a:xfrm>
            <a:off x="1371600" y="7684352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Under Record history we have Login History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and Item 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E7EBE-254A-71EC-0857-FC3E6EFD26DB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5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3EC6C27-AA94-1A7D-0485-873883366A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3AAD-810C-1FFC-8556-61FF62D6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555"/>
          <a:stretch/>
        </p:blipFill>
        <p:spPr>
          <a:xfrm>
            <a:off x="1676400" y="818782"/>
            <a:ext cx="15200669" cy="722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4AB32-3C60-F35D-88CD-D548F633B15F}"/>
              </a:ext>
            </a:extLst>
          </p:cNvPr>
          <p:cNvSpPr txBox="1"/>
          <p:nvPr/>
        </p:nvSpPr>
        <p:spPr>
          <a:xfrm>
            <a:off x="4800600" y="8330505"/>
            <a:ext cx="8608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if "action" in form and form["action"].value == "Display":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("SELECT * FROM </a:t>
            </a:r>
            <a:r>
              <a:rPr lang="en-IN" sz="2800" dirty="0" err="1">
                <a:latin typeface="Baskerville Old Face" panose="02020602080505020303" pitchFamily="18" charset="0"/>
              </a:rPr>
              <a:t>loginout</a:t>
            </a:r>
            <a:r>
              <a:rPr lang="en-IN" sz="28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employees = </a:t>
            </a:r>
            <a:r>
              <a:rPr lang="en-IN" sz="28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1FF6043-F417-CFBC-7C71-FC20B2C68A70}"/>
              </a:ext>
            </a:extLst>
          </p:cNvPr>
          <p:cNvSpPr/>
          <p:nvPr/>
        </p:nvSpPr>
        <p:spPr>
          <a:xfrm>
            <a:off x="1752600" y="973800"/>
            <a:ext cx="1201800" cy="11217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70CF6-8244-6844-165F-FC3FDFF0233E}"/>
              </a:ext>
            </a:extLst>
          </p:cNvPr>
          <p:cNvSpPr txBox="1"/>
          <p:nvPr/>
        </p:nvSpPr>
        <p:spPr>
          <a:xfrm>
            <a:off x="7467600" y="133110"/>
            <a:ext cx="297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Login History</a:t>
            </a:r>
            <a:endParaRPr lang="en-IN" sz="3200" b="1" u="sng" dirty="0">
              <a:latin typeface="Baskerville Old Face" panose="020206020805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2F9A-BB81-85FB-45C7-4A29FDA740A0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88090F9-7130-DCD4-7DE2-A876709DD6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5470" y="7591983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Project Guide: Lt Col Umesh </a:t>
            </a:r>
            <a:r>
              <a:rPr lang="en-US" sz="3600" b="1" spc="-217" dirty="0" err="1">
                <a:solidFill>
                  <a:srgbClr val="000000"/>
                </a:solidFill>
                <a:latin typeface="Calisto MT" panose="02040603050505030304" pitchFamily="18" charset="0"/>
              </a:rPr>
              <a:t>Gogte</a:t>
            </a: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 (Retired)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1163824"/>
            <a:ext cx="15849600" cy="43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6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Keshav Memorial College of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43799" y="4674004"/>
            <a:ext cx="9825629" cy="237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Inventory</a:t>
            </a:r>
            <a:endParaRPr lang="en-US" sz="13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Management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EC200D1-F07E-EA71-BBDD-A53EB21AE0D3}"/>
              </a:ext>
            </a:extLst>
          </p:cNvPr>
          <p:cNvSpPr/>
          <p:nvPr/>
        </p:nvSpPr>
        <p:spPr>
          <a:xfrm>
            <a:off x="147000" y="4659900"/>
            <a:ext cx="2520000" cy="21600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EFA95323-1158-880C-A72D-AB729469C75B}"/>
              </a:ext>
            </a:extLst>
          </p:cNvPr>
          <p:cNvSpPr/>
          <p:nvPr/>
        </p:nvSpPr>
        <p:spPr>
          <a:xfrm>
            <a:off x="2204400" y="5726700"/>
            <a:ext cx="2520000" cy="2160000"/>
          </a:xfrm>
          <a:prstGeom prst="hexagon">
            <a:avLst/>
          </a:prstGeom>
          <a:blipFill>
            <a:blip r:embed="rId5"/>
            <a:stretch>
              <a:fillRect l="6396" t="4978" r="4414" b="92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A411B9C-0494-A067-E970-ED59924A5985}"/>
              </a:ext>
            </a:extLst>
          </p:cNvPr>
          <p:cNvSpPr/>
          <p:nvPr/>
        </p:nvSpPr>
        <p:spPr>
          <a:xfrm>
            <a:off x="2209800" y="7962900"/>
            <a:ext cx="2520000" cy="2160000"/>
          </a:xfrm>
          <a:prstGeom prst="hexagon">
            <a:avLst/>
          </a:prstGeom>
          <a:blipFill>
            <a:blip r:embed="rId6"/>
            <a:stretch>
              <a:fillRect l="7170" t="1774" r="3790" b="-338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5271D9E7-BAD0-B20B-21CA-96309F5D6722}"/>
              </a:ext>
            </a:extLst>
          </p:cNvPr>
          <p:cNvSpPr/>
          <p:nvPr/>
        </p:nvSpPr>
        <p:spPr>
          <a:xfrm>
            <a:off x="152400" y="6869700"/>
            <a:ext cx="2520000" cy="2160000"/>
          </a:xfrm>
          <a:prstGeom prst="hexagon">
            <a:avLst/>
          </a:prstGeom>
          <a:blipFill>
            <a:blip r:embed="rId7"/>
            <a:stretch>
              <a:fillRect l="16216" t="4521" r="16216" b="452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2B5AFD2-01AB-0588-C2C9-177E7C33A87E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8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489B7718-7813-CAC2-B55C-35D4B8C230AB}"/>
              </a:ext>
            </a:extLst>
          </p:cNvPr>
          <p:cNvSpPr/>
          <p:nvPr/>
        </p:nvSpPr>
        <p:spPr>
          <a:xfrm>
            <a:off x="2204400" y="3467100"/>
            <a:ext cx="2520000" cy="2160000"/>
          </a:xfrm>
          <a:prstGeom prst="hexagon">
            <a:avLst/>
          </a:prstGeom>
          <a:blipFill dpi="0" rotWithShape="1">
            <a:blip r:embed="rId9"/>
            <a:srcRect/>
            <a:stretch>
              <a:fillRect l="10000" t="1000" r="1000" b="-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58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03338" y="1483075"/>
            <a:ext cx="6531462" cy="77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6600" dirty="0">
                <a:solidFill>
                  <a:srgbClr val="800000"/>
                </a:solidFill>
                <a:latin typeface="Footlight MT Light" panose="0204060206030A020304" pitchFamily="18" charset="0"/>
              </a:rPr>
              <a:t>Team Members:</a:t>
            </a: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02574452-C7E5-97A4-743D-1B58FADD9C6B}"/>
              </a:ext>
            </a:extLst>
          </p:cNvPr>
          <p:cNvSpPr/>
          <p:nvPr/>
        </p:nvSpPr>
        <p:spPr>
          <a:xfrm>
            <a:off x="-952500" y="77343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800000"/>
          </a:solidFill>
          <a:ln cap="sq">
            <a:noFill/>
            <a:prstDash val="solid"/>
            <a:miter/>
          </a:ln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A62FDA83-B458-AE30-8860-60439EE7A19D}"/>
              </a:ext>
            </a:extLst>
          </p:cNvPr>
          <p:cNvSpPr/>
          <p:nvPr/>
        </p:nvSpPr>
        <p:spPr>
          <a:xfrm>
            <a:off x="13487400" y="-3073003"/>
            <a:ext cx="5657850" cy="56578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800000"/>
          </a:solidFill>
          <a:ln cap="sq">
            <a:noFill/>
            <a:prstDash val="solid"/>
            <a:miter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5059-7993-6714-DD7D-FBA47AB9B101}"/>
              </a:ext>
            </a:extLst>
          </p:cNvPr>
          <p:cNvSpPr txBox="1"/>
          <p:nvPr/>
        </p:nvSpPr>
        <p:spPr>
          <a:xfrm>
            <a:off x="3505200" y="2632971"/>
            <a:ext cx="10439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askerville Old Face" panose="02020602080505020303" pitchFamily="18" charset="0"/>
              </a:rPr>
              <a:t>1.	Abhinav Varma			23P81A0579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2.	Aditi </a:t>
            </a:r>
            <a:r>
              <a:rPr lang="en-IN" sz="3600" dirty="0" err="1">
                <a:latin typeface="Baskerville Old Face" panose="02020602080505020303" pitchFamily="18" charset="0"/>
              </a:rPr>
              <a:t>Jopat</a:t>
            </a:r>
            <a:r>
              <a:rPr lang="en-IN" sz="3600" dirty="0">
                <a:latin typeface="Baskerville Old Face" panose="02020602080505020303" pitchFamily="18" charset="0"/>
              </a:rPr>
              <a:t>				23P81A6903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3.	B. Sri Charan				23P81A0574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4.	D. Venkat           			23P81A6921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5.	K. </a:t>
            </a:r>
            <a:r>
              <a:rPr lang="en-IN" sz="3600" dirty="0" err="1">
                <a:latin typeface="Baskerville Old Face" panose="02020602080505020303" pitchFamily="18" charset="0"/>
              </a:rPr>
              <a:t>Krithika</a:t>
            </a:r>
            <a:r>
              <a:rPr lang="en-IN" sz="3600" dirty="0">
                <a:latin typeface="Baskerville Old Face" panose="02020602080505020303" pitchFamily="18" charset="0"/>
              </a:rPr>
              <a:t>				23P81A6925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6.	M. </a:t>
            </a:r>
            <a:r>
              <a:rPr lang="en-IN" sz="3600" dirty="0" err="1">
                <a:latin typeface="Baskerville Old Face" panose="02020602080505020303" pitchFamily="18" charset="0"/>
              </a:rPr>
              <a:t>Sharanya</a:t>
            </a:r>
            <a:r>
              <a:rPr lang="en-IN" sz="3600" dirty="0">
                <a:latin typeface="Baskerville Old Face" panose="02020602080505020303" pitchFamily="18" charset="0"/>
              </a:rPr>
              <a:t>				23P81A6935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7.	Md Hafeez Khan			23P81A05B4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8.	N. Sai Charan				23P81A6738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9.	A. </a:t>
            </a:r>
            <a:r>
              <a:rPr lang="en-IN" sz="3600" dirty="0" err="1">
                <a:latin typeface="Baskerville Old Face" panose="02020602080505020303" pitchFamily="18" charset="0"/>
              </a:rPr>
              <a:t>Rushika</a:t>
            </a:r>
            <a:r>
              <a:rPr lang="en-IN" sz="3600" dirty="0">
                <a:latin typeface="Baskerville Old Face" panose="02020602080505020303" pitchFamily="18" charset="0"/>
              </a:rPr>
              <a:t>				23P81A6905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10.	S. </a:t>
            </a:r>
            <a:r>
              <a:rPr lang="en-IN" sz="3600" dirty="0" err="1">
                <a:latin typeface="Baskerville Old Face" panose="02020602080505020303" pitchFamily="18" charset="0"/>
              </a:rPr>
              <a:t>Akshitha</a:t>
            </a:r>
            <a:r>
              <a:rPr lang="en-IN" sz="3600" dirty="0">
                <a:latin typeface="Baskerville Old Face" panose="02020602080505020303" pitchFamily="18" charset="0"/>
              </a:rPr>
              <a:t>				23P81A6747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11.	T. Samiksha				23P81A6753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12.	T. </a:t>
            </a:r>
            <a:r>
              <a:rPr lang="en-IN" sz="3600" dirty="0" err="1">
                <a:latin typeface="Baskerville Old Face" panose="02020602080505020303" pitchFamily="18" charset="0"/>
              </a:rPr>
              <a:t>A.Deekshit</a:t>
            </a:r>
            <a:r>
              <a:rPr lang="en-IN" sz="3600" dirty="0">
                <a:latin typeface="Baskerville Old Face" panose="02020602080505020303" pitchFamily="18" charset="0"/>
              </a:rPr>
              <a:t>				23P81A6953	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0DC3143-383B-C425-6F28-DEE708EBADD7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A468F763-E327-037B-EC7F-12DD08C626F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>
              <a:solidFill>
                <a:srgbClr val="800000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2FD8B1-28A4-F172-95D8-EB83480B8496}"/>
              </a:ext>
            </a:extLst>
          </p:cNvPr>
          <p:cNvSpPr txBox="1">
            <a:spLocks/>
          </p:cNvSpPr>
          <p:nvPr/>
        </p:nvSpPr>
        <p:spPr>
          <a:xfrm>
            <a:off x="220480" y="3190568"/>
            <a:ext cx="5181601" cy="48485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Home Page is represented as index.html.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Index.html is the first page to be seen when we open our website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The </a:t>
            </a:r>
            <a:r>
              <a:rPr lang="en-US" b="1" dirty="0">
                <a:latin typeface="Baskerville Old Face" panose="02020602080505020303" pitchFamily="18" charset="0"/>
              </a:rPr>
              <a:t>Home page </a:t>
            </a:r>
            <a:r>
              <a:rPr lang="en-US" dirty="0">
                <a:latin typeface="Baskerville Old Face" panose="02020602080505020303" pitchFamily="18" charset="0"/>
              </a:rPr>
              <a:t>contains a header with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college name </a:t>
            </a:r>
            <a:r>
              <a:rPr lang="en-US" dirty="0">
                <a:latin typeface="Baskerville Old Face" panose="02020602080505020303" pitchFamily="18" charset="0"/>
              </a:rPr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logo</a:t>
            </a:r>
            <a:r>
              <a:rPr lang="en-US" dirty="0">
                <a:latin typeface="Baskerville Old Face" panose="02020602080505020303" pitchFamily="18" charset="0"/>
              </a:rPr>
              <a:t>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buttons</a:t>
            </a:r>
            <a:r>
              <a:rPr lang="en-US" dirty="0">
                <a:latin typeface="Baskerville Old Face" panose="02020602080505020303" pitchFamily="18" charset="0"/>
              </a:rPr>
              <a:t> which are linked to other branches.</a:t>
            </a: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B818A-F677-6666-44E4-2DBB2B395C55}"/>
              </a:ext>
            </a:extLst>
          </p:cNvPr>
          <p:cNvSpPr txBox="1"/>
          <p:nvPr/>
        </p:nvSpPr>
        <p:spPr>
          <a:xfrm>
            <a:off x="215072" y="2247900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u="sng" dirty="0">
                <a:latin typeface="Baskerville Old Face" panose="02020602080505020303" pitchFamily="18" charset="0"/>
              </a:rPr>
              <a:t>HOME PAGE</a:t>
            </a:r>
            <a:r>
              <a:rPr lang="en-US" sz="3200" dirty="0">
                <a:latin typeface="Baskerville Old Face" panose="02020602080505020303" pitchFamily="18" charset="0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3EB00-F905-DABE-6BF8-ABC5EDC05810}"/>
              </a:ext>
            </a:extLst>
          </p:cNvPr>
          <p:cNvSpPr txBox="1"/>
          <p:nvPr/>
        </p:nvSpPr>
        <p:spPr>
          <a:xfrm>
            <a:off x="5867400" y="6580644"/>
            <a:ext cx="1173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1.KMIT: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onclick="window.location.href='https://www.kmit.in/'"&gt;</a:t>
            </a:r>
            <a:r>
              <a:rPr lang="it-IT" sz="2800" dirty="0">
                <a:latin typeface="Baskerville Old Face" panose="02020602080505020303" pitchFamily="18" charset="0"/>
              </a:rPr>
              <a:t>KMIT&lt;/button&gt;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2.NGIT: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onclick="window.location.href='https://ngit.ac.in/'"&gt;</a:t>
            </a:r>
            <a:r>
              <a:rPr lang="it-IT" sz="2800" dirty="0">
                <a:latin typeface="Baskerville Old Face" panose="02020602080505020303" pitchFamily="18" charset="0"/>
              </a:rPr>
              <a:t>NGIT&lt;/button&gt;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3.KMEC: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onclick="window.location.href='https://kmec.in/'"&gt;</a:t>
            </a:r>
            <a:r>
              <a:rPr lang="it-IT" sz="2800" dirty="0">
                <a:latin typeface="Baskerville Old Face" panose="02020602080505020303" pitchFamily="18" charset="0"/>
              </a:rPr>
              <a:t>KMEC&lt;/button&gt;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702E8-3DD9-E8D7-5B87-EEDD709F8CA6}"/>
              </a:ext>
            </a:extLst>
          </p:cNvPr>
          <p:cNvSpPr txBox="1"/>
          <p:nvPr/>
        </p:nvSpPr>
        <p:spPr>
          <a:xfrm>
            <a:off x="220480" y="8191500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But how are they linked to other websites?</a:t>
            </a:r>
            <a:br>
              <a:rPr lang="en-US" sz="3200" dirty="0">
                <a:latin typeface="Baskerville Old Face" panose="02020602080505020303" pitchFamily="18" charset="0"/>
              </a:rPr>
            </a:br>
            <a:r>
              <a:rPr lang="en-US" sz="3200" dirty="0">
                <a:latin typeface="Baskerville Old Face" panose="02020602080505020303" pitchFamily="18" charset="0"/>
              </a:rPr>
              <a:t>Let’s find out!</a:t>
            </a:r>
          </a:p>
          <a:p>
            <a:endParaRPr lang="en-IN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864E6-0591-D12F-81CD-47125E54EAD9}"/>
              </a:ext>
            </a:extLst>
          </p:cNvPr>
          <p:cNvSpPr txBox="1"/>
          <p:nvPr/>
        </p:nvSpPr>
        <p:spPr>
          <a:xfrm>
            <a:off x="15914869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8BF7-BD4F-04A1-8B7B-540277683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250"/>
            <a:ext cx="12192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F38A5C0-275F-C37D-87FF-45F136D19686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3A26EFD2-AAE9-A1F8-7BFE-59B9D961AF2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638541-A71A-4475-C255-5FC3E5915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314700"/>
            <a:ext cx="12647250" cy="6010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CA97FB8-29EB-8950-A7F8-EC51A96B8E3C}"/>
              </a:ext>
            </a:extLst>
          </p:cNvPr>
          <p:cNvSpPr txBox="1">
            <a:spLocks/>
          </p:cNvSpPr>
          <p:nvPr/>
        </p:nvSpPr>
        <p:spPr>
          <a:xfrm>
            <a:off x="533400" y="3044287"/>
            <a:ext cx="4678532" cy="52413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Baskerville Old Face" panose="02020602080505020303" pitchFamily="18" charset="0"/>
              </a:rPr>
              <a:t>As we click on the login button on the nav bar in Home page then it takes to the login page.</a:t>
            </a:r>
          </a:p>
          <a:p>
            <a:pPr marL="0" indent="0">
              <a:buNone/>
            </a:pPr>
            <a:endParaRPr lang="en-US" sz="3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3000" dirty="0">
                <a:latin typeface="Baskerville Old Face" panose="02020602080505020303" pitchFamily="18" charset="0"/>
              </a:rPr>
              <a:t>As we can see in login page if we login without filling the required information it shows a block called (please fill out this field)</a:t>
            </a:r>
            <a:r>
              <a:rPr lang="en-IN" sz="3000" dirty="0">
                <a:latin typeface="Baskerville Old Face" panose="02020602080505020303" pitchFamily="18" charset="0"/>
              </a:rPr>
              <a:t>. I</a:t>
            </a:r>
            <a:r>
              <a:rPr lang="en-US" sz="3000" dirty="0">
                <a:latin typeface="Baskerville Old Face" panose="02020602080505020303" pitchFamily="18" charset="0"/>
              </a:rPr>
              <a:t>t is done using a special attribute called required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52212-224B-B466-B980-181B57ED6429}"/>
              </a:ext>
            </a:extLst>
          </p:cNvPr>
          <p:cNvSpPr txBox="1"/>
          <p:nvPr/>
        </p:nvSpPr>
        <p:spPr>
          <a:xfrm>
            <a:off x="7359192" y="962955"/>
            <a:ext cx="92103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&lt;p&gt;&lt;label for="username"&gt;username&lt;/label&gt; &lt;input type="text" name="username" id="username" </a:t>
            </a:r>
            <a:r>
              <a:rPr lang="en-IN" sz="2800" b="1" u="sng" dirty="0">
                <a:latin typeface="Baskerville Old Face" panose="02020602080505020303" pitchFamily="18" charset="0"/>
              </a:rPr>
              <a:t>required</a:t>
            </a:r>
            <a:r>
              <a:rPr lang="en-IN" sz="2800" u="sng" dirty="0">
                <a:latin typeface="Baskerville Old Face" panose="02020602080505020303" pitchFamily="18" charset="0"/>
              </a:rPr>
              <a:t> </a:t>
            </a:r>
            <a:r>
              <a:rPr lang="en-IN" sz="2800" dirty="0">
                <a:latin typeface="Baskerville Old Face" panose="02020602080505020303" pitchFamily="18" charset="0"/>
              </a:rPr>
              <a:t>/&gt;&lt;/p&gt;</a:t>
            </a: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&lt;p&gt;&lt;label for="password"&gt;password&lt;/label&gt; &lt;input type="text" name="password" id="password" </a:t>
            </a:r>
            <a:r>
              <a:rPr lang="en-IN" sz="2800" b="1" u="sng" dirty="0">
                <a:latin typeface="Baskerville Old Face" panose="02020602080505020303" pitchFamily="18" charset="0"/>
              </a:rPr>
              <a:t>required </a:t>
            </a:r>
            <a:r>
              <a:rPr lang="en-IN" sz="2800" dirty="0">
                <a:latin typeface="Baskerville Old Face" panose="02020602080505020303" pitchFamily="18" charset="0"/>
              </a:rPr>
              <a:t>/&gt;&lt;/p&gt;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6B607-E0E2-3FB3-03E0-EAF604DB983C}"/>
              </a:ext>
            </a:extLst>
          </p:cNvPr>
          <p:cNvSpPr txBox="1"/>
          <p:nvPr/>
        </p:nvSpPr>
        <p:spPr>
          <a:xfrm>
            <a:off x="3048000" y="1199971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askerville Old Face" panose="02020602080505020303" pitchFamily="18" charset="0"/>
              </a:rPr>
              <a:t>Required Attribute</a:t>
            </a:r>
          </a:p>
          <a:p>
            <a:r>
              <a:rPr lang="en-IN" sz="3600" b="1" u="sng" dirty="0">
                <a:latin typeface="Baskerville Old Face" panose="02020602080505020303" pitchFamily="18" charset="0"/>
              </a:rPr>
              <a:t>(used in login page)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0F95E59-EE78-47CF-6D18-29566A98ECD0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BB2ED7-113F-E445-94D0-72BFCBB1B895}"/>
              </a:ext>
            </a:extLst>
          </p:cNvPr>
          <p:cNvSpPr txBox="1"/>
          <p:nvPr/>
        </p:nvSpPr>
        <p:spPr>
          <a:xfrm>
            <a:off x="15914869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>
            <a:extLst>
              <a:ext uri="{FF2B5EF4-FFF2-40B4-BE49-F238E27FC236}">
                <a16:creationId xmlns:a16="http://schemas.microsoft.com/office/drawing/2014/main" id="{2ABE069E-72D7-C079-5744-C1DC52ACDA56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59CC55-8DCC-7110-60F7-706C1EBF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8" y="-38100"/>
            <a:ext cx="18278475" cy="1009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AF85D5-85C2-91C2-2496-386872465B00}"/>
              </a:ext>
            </a:extLst>
          </p:cNvPr>
          <p:cNvSpPr txBox="1"/>
          <p:nvPr/>
        </p:nvSpPr>
        <p:spPr>
          <a:xfrm>
            <a:off x="6400800" y="3848100"/>
            <a:ext cx="6096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</a:rPr>
              <a:t>.navbar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background-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maroon;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white;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.navbar a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white;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.navbar a:hover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</a:t>
            </a:r>
            <a:r>
              <a:rPr lang="en-IN" sz="3200" dirty="0" err="1">
                <a:latin typeface="Baskerville Old Face" panose="02020602080505020303" pitchFamily="18" charset="0"/>
              </a:rPr>
              <a:t>lightgray</a:t>
            </a:r>
            <a:r>
              <a:rPr lang="en-IN" sz="3200" dirty="0">
                <a:latin typeface="Baskerville Old Face" panose="02020602080505020303" pitchFamily="18" charset="0"/>
              </a:rPr>
              <a:t>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endParaRPr lang="en-IN" sz="2800" dirty="0">
              <a:latin typeface="Baskerville Old Face" panose="020206020805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842E9-6DF5-8F13-B608-9FEB5D4DB484}"/>
              </a:ext>
            </a:extLst>
          </p:cNvPr>
          <p:cNvSpPr txBox="1"/>
          <p:nvPr/>
        </p:nvSpPr>
        <p:spPr>
          <a:xfrm>
            <a:off x="6400800" y="2318147"/>
            <a:ext cx="4406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CSS FOR NAVBAR: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5CDC27-4A28-1333-7FCD-1CAE0C8C156B}"/>
              </a:ext>
            </a:extLst>
          </p:cNvPr>
          <p:cNvSpPr txBox="1"/>
          <p:nvPr/>
        </p:nvSpPr>
        <p:spPr>
          <a:xfrm>
            <a:off x="16078200" y="96509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E58FAA2-ACFF-A999-EEEE-A8618D199B39}"/>
              </a:ext>
            </a:extLst>
          </p:cNvPr>
          <p:cNvSpPr/>
          <p:nvPr/>
        </p:nvSpPr>
        <p:spPr>
          <a:xfrm>
            <a:off x="381000" y="1186423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6692</Words>
  <Application>Microsoft Office PowerPoint</Application>
  <PresentationFormat>Custom</PresentationFormat>
  <Paragraphs>605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Berlin Sans FB</vt:lpstr>
      <vt:lpstr>Footlight MT Light</vt:lpstr>
      <vt:lpstr>Calisto MT</vt:lpstr>
      <vt:lpstr>Baskerville Old Face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Abhinav Varma</cp:lastModifiedBy>
  <cp:revision>69</cp:revision>
  <dcterms:created xsi:type="dcterms:W3CDTF">2006-08-16T00:00:00Z</dcterms:created>
  <dcterms:modified xsi:type="dcterms:W3CDTF">2024-06-14T16:49:56Z</dcterms:modified>
  <dc:identifier>DAGHwSbKg2c</dc:identifier>
</cp:coreProperties>
</file>